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6">
  <p:sldMasterIdLst>
    <p:sldMasterId id="2147483978" r:id="rId4"/>
  </p:sldMasterIdLst>
  <p:notesMasterIdLst>
    <p:notesMasterId r:id="rId16"/>
  </p:notesMasterIdLst>
  <p:handoutMasterIdLst>
    <p:handoutMasterId r:id="rId17"/>
  </p:handoutMasterIdLst>
  <p:sldIdLst>
    <p:sldId id="522" r:id="rId5"/>
    <p:sldId id="628" r:id="rId6"/>
    <p:sldId id="598" r:id="rId7"/>
    <p:sldId id="621" r:id="rId8"/>
    <p:sldId id="622" r:id="rId9"/>
    <p:sldId id="619" r:id="rId10"/>
    <p:sldId id="629" r:id="rId11"/>
    <p:sldId id="630" r:id="rId12"/>
    <p:sldId id="633" r:id="rId13"/>
    <p:sldId id="631" r:id="rId14"/>
    <p:sldId id="632" r:id="rId15"/>
  </p:sldIdLst>
  <p:sldSz cx="9144000" cy="6858000" type="screen4x3"/>
  <p:notesSz cx="7102475" cy="9388475"/>
  <p:defaultTextStyle>
    <a:defPPr>
      <a:defRPr lang="en-US"/>
    </a:defPPr>
    <a:lvl1pPr algn="l" rtl="0" eaLnBrk="0" fontAlgn="base" hangingPunct="0">
      <a:spcBef>
        <a:spcPct val="0"/>
      </a:spcBef>
      <a:spcAft>
        <a:spcPct val="0"/>
      </a:spcAft>
      <a:defRPr kern="1200">
        <a:solidFill>
          <a:schemeClr val="tx1"/>
        </a:solidFill>
        <a:latin typeface="Arial" charset="0"/>
        <a:ea typeface="ヒラギノ角ゴ Pro W3" pitchFamily="1" charset="-128"/>
        <a:cs typeface="+mn-cs"/>
      </a:defRPr>
    </a:lvl1pPr>
    <a:lvl2pPr marL="457200" algn="l" rtl="0" eaLnBrk="0" fontAlgn="base" hangingPunct="0">
      <a:spcBef>
        <a:spcPct val="0"/>
      </a:spcBef>
      <a:spcAft>
        <a:spcPct val="0"/>
      </a:spcAft>
      <a:defRPr kern="1200">
        <a:solidFill>
          <a:schemeClr val="tx1"/>
        </a:solidFill>
        <a:latin typeface="Arial" charset="0"/>
        <a:ea typeface="ヒラギノ角ゴ Pro W3" pitchFamily="1" charset="-128"/>
        <a:cs typeface="+mn-cs"/>
      </a:defRPr>
    </a:lvl2pPr>
    <a:lvl3pPr marL="914400" algn="l" rtl="0" eaLnBrk="0" fontAlgn="base" hangingPunct="0">
      <a:spcBef>
        <a:spcPct val="0"/>
      </a:spcBef>
      <a:spcAft>
        <a:spcPct val="0"/>
      </a:spcAft>
      <a:defRPr kern="1200">
        <a:solidFill>
          <a:schemeClr val="tx1"/>
        </a:solidFill>
        <a:latin typeface="Arial" charset="0"/>
        <a:ea typeface="ヒラギノ角ゴ Pro W3" pitchFamily="1" charset="-128"/>
        <a:cs typeface="+mn-cs"/>
      </a:defRPr>
    </a:lvl3pPr>
    <a:lvl4pPr marL="1371600" algn="l" rtl="0" eaLnBrk="0" fontAlgn="base" hangingPunct="0">
      <a:spcBef>
        <a:spcPct val="0"/>
      </a:spcBef>
      <a:spcAft>
        <a:spcPct val="0"/>
      </a:spcAft>
      <a:defRPr kern="1200">
        <a:solidFill>
          <a:schemeClr val="tx1"/>
        </a:solidFill>
        <a:latin typeface="Arial" charset="0"/>
        <a:ea typeface="ヒラギノ角ゴ Pro W3" pitchFamily="1" charset="-128"/>
        <a:cs typeface="+mn-cs"/>
      </a:defRPr>
    </a:lvl4pPr>
    <a:lvl5pPr marL="1828800" algn="l" rtl="0" eaLnBrk="0" fontAlgn="base" hangingPunct="0">
      <a:spcBef>
        <a:spcPct val="0"/>
      </a:spcBef>
      <a:spcAft>
        <a:spcPct val="0"/>
      </a:spcAft>
      <a:defRPr kern="1200">
        <a:solidFill>
          <a:schemeClr val="tx1"/>
        </a:solidFill>
        <a:latin typeface="Arial" charset="0"/>
        <a:ea typeface="ヒラギノ角ゴ Pro W3" pitchFamily="1" charset="-128"/>
        <a:cs typeface="+mn-cs"/>
      </a:defRPr>
    </a:lvl5pPr>
    <a:lvl6pPr marL="2286000" algn="l" defTabSz="914400" rtl="0" eaLnBrk="1" latinLnBrk="0" hangingPunct="1">
      <a:defRPr kern="1200">
        <a:solidFill>
          <a:schemeClr val="tx1"/>
        </a:solidFill>
        <a:latin typeface="Arial" charset="0"/>
        <a:ea typeface="ヒラギノ角ゴ Pro W3" pitchFamily="1" charset="-128"/>
        <a:cs typeface="+mn-cs"/>
      </a:defRPr>
    </a:lvl6pPr>
    <a:lvl7pPr marL="2743200" algn="l" defTabSz="914400" rtl="0" eaLnBrk="1" latinLnBrk="0" hangingPunct="1">
      <a:defRPr kern="1200">
        <a:solidFill>
          <a:schemeClr val="tx1"/>
        </a:solidFill>
        <a:latin typeface="Arial" charset="0"/>
        <a:ea typeface="ヒラギノ角ゴ Pro W3" pitchFamily="1" charset="-128"/>
        <a:cs typeface="+mn-cs"/>
      </a:defRPr>
    </a:lvl7pPr>
    <a:lvl8pPr marL="3200400" algn="l" defTabSz="914400" rtl="0" eaLnBrk="1" latinLnBrk="0" hangingPunct="1">
      <a:defRPr kern="1200">
        <a:solidFill>
          <a:schemeClr val="tx1"/>
        </a:solidFill>
        <a:latin typeface="Arial" charset="0"/>
        <a:ea typeface="ヒラギノ角ゴ Pro W3" pitchFamily="1" charset="-128"/>
        <a:cs typeface="+mn-cs"/>
      </a:defRPr>
    </a:lvl8pPr>
    <a:lvl9pPr marL="3657600" algn="l" defTabSz="914400" rtl="0" eaLnBrk="1" latinLnBrk="0" hangingPunct="1">
      <a:defRPr kern="1200">
        <a:solidFill>
          <a:schemeClr val="tx1"/>
        </a:solidFill>
        <a:latin typeface="Arial" charset="0"/>
        <a:ea typeface="ヒラギノ角ゴ Pro W3"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672" userDrawn="1">
          <p15:clr>
            <a:srgbClr val="A4A3A4"/>
          </p15:clr>
        </p15:guide>
        <p15:guide id="4" orient="horz" pos="38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shooksa" initials="b" lastIdx="1" clrIdx="0"/>
  <p:cmAuthor id="1" name="Kott, Phillip" initials="KP" lastIdx="2"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F2683"/>
    <a:srgbClr val="006600"/>
    <a:srgbClr val="003F82"/>
    <a:srgbClr val="BF311A"/>
    <a:srgbClr val="FFC525"/>
    <a:srgbClr val="5D9732"/>
    <a:srgbClr val="00CC00"/>
    <a:srgbClr val="FF0000"/>
    <a:srgbClr val="C0CADD"/>
    <a:srgbClr val="F4E9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E90559-7D2A-4613-9B79-08329E714507}" v="286" dt="2024-08-02T17:00:57.5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3" autoAdjust="0"/>
    <p:restoredTop sz="88873" autoAdjust="0"/>
  </p:normalViewPr>
  <p:slideViewPr>
    <p:cSldViewPr>
      <p:cViewPr varScale="1">
        <p:scale>
          <a:sx n="54" d="100"/>
          <a:sy n="54" d="100"/>
        </p:scale>
        <p:origin x="1588" y="76"/>
      </p:cViewPr>
      <p:guideLst>
        <p:guide orient="horz" pos="2160"/>
        <p:guide pos="2880"/>
        <p:guide orient="horz" pos="672"/>
        <p:guide orient="horz" pos="384"/>
      </p:guideLst>
    </p:cSldViewPr>
  </p:slideViewPr>
  <p:outlineViewPr>
    <p:cViewPr>
      <p:scale>
        <a:sx n="33" d="100"/>
        <a:sy n="33" d="100"/>
      </p:scale>
      <p:origin x="0" y="-16219"/>
    </p:cViewPr>
  </p:outlineViewPr>
  <p:notesTextViewPr>
    <p:cViewPr>
      <p:scale>
        <a:sx n="3" d="2"/>
        <a:sy n="3" d="2"/>
      </p:scale>
      <p:origin x="0" y="0"/>
    </p:cViewPr>
  </p:notesTextViewPr>
  <p:sorterViewPr>
    <p:cViewPr varScale="1">
      <p:scale>
        <a:sx n="100" d="100"/>
        <a:sy n="100" d="100"/>
      </p:scale>
      <p:origin x="0" y="-8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ott, Phillip" userId="808036f0-691d-416e-b145-4ce893b26507" providerId="ADAL" clId="{6CE90559-7D2A-4613-9B79-08329E714507}"/>
    <pc:docChg chg="modSld">
      <pc:chgData name="Kott, Phillip" userId="808036f0-691d-416e-b145-4ce893b26507" providerId="ADAL" clId="{6CE90559-7D2A-4613-9B79-08329E714507}" dt="2024-08-02T17:06:56.895" v="268" actId="1076"/>
      <pc:docMkLst>
        <pc:docMk/>
      </pc:docMkLst>
      <pc:sldChg chg="modSp modAnim">
        <pc:chgData name="Kott, Phillip" userId="808036f0-691d-416e-b145-4ce893b26507" providerId="ADAL" clId="{6CE90559-7D2A-4613-9B79-08329E714507}" dt="2024-08-01T22:36:52.145" v="74" actId="20577"/>
        <pc:sldMkLst>
          <pc:docMk/>
          <pc:sldMk cId="1268783009" sldId="629"/>
        </pc:sldMkLst>
        <pc:spChg chg="mod">
          <ac:chgData name="Kott, Phillip" userId="808036f0-691d-416e-b145-4ce893b26507" providerId="ADAL" clId="{6CE90559-7D2A-4613-9B79-08329E714507}" dt="2024-08-01T22:36:52.145" v="74" actId="20577"/>
          <ac:spMkLst>
            <pc:docMk/>
            <pc:sldMk cId="1268783009" sldId="629"/>
            <ac:spMk id="18" creationId="{B16FEBE3-6E2A-468E-AEE4-CF70A3ECE1B6}"/>
          </ac:spMkLst>
        </pc:spChg>
      </pc:sldChg>
      <pc:sldChg chg="modSp modAnim">
        <pc:chgData name="Kott, Phillip" userId="808036f0-691d-416e-b145-4ce893b26507" providerId="ADAL" clId="{6CE90559-7D2A-4613-9B79-08329E714507}" dt="2024-08-02T16:13:15.963" v="157" actId="20577"/>
        <pc:sldMkLst>
          <pc:docMk/>
          <pc:sldMk cId="86946955" sldId="630"/>
        </pc:sldMkLst>
        <pc:spChg chg="mod">
          <ac:chgData name="Kott, Phillip" userId="808036f0-691d-416e-b145-4ce893b26507" providerId="ADAL" clId="{6CE90559-7D2A-4613-9B79-08329E714507}" dt="2024-08-02T16:13:15.963" v="157" actId="20577"/>
          <ac:spMkLst>
            <pc:docMk/>
            <pc:sldMk cId="86946955" sldId="630"/>
            <ac:spMk id="2" creationId="{00000000-0000-0000-0000-000000000000}"/>
          </ac:spMkLst>
        </pc:spChg>
      </pc:sldChg>
      <pc:sldChg chg="modSp mod modAnim">
        <pc:chgData name="Kott, Phillip" userId="808036f0-691d-416e-b145-4ce893b26507" providerId="ADAL" clId="{6CE90559-7D2A-4613-9B79-08329E714507}" dt="2024-08-02T17:06:56.895" v="268" actId="1076"/>
        <pc:sldMkLst>
          <pc:docMk/>
          <pc:sldMk cId="3921245228" sldId="632"/>
        </pc:sldMkLst>
        <pc:spChg chg="mod">
          <ac:chgData name="Kott, Phillip" userId="808036f0-691d-416e-b145-4ce893b26507" providerId="ADAL" clId="{6CE90559-7D2A-4613-9B79-08329E714507}" dt="2024-08-02T17:06:56.895" v="268" actId="1076"/>
          <ac:spMkLst>
            <pc:docMk/>
            <pc:sldMk cId="3921245228" sldId="632"/>
            <ac:spMk id="18" creationId="{B16FEBE3-6E2A-468E-AEE4-CF70A3ECE1B6}"/>
          </ac:spMkLst>
        </pc:spChg>
      </pc:sldChg>
      <pc:sldChg chg="modSp modAnim">
        <pc:chgData name="Kott, Phillip" userId="808036f0-691d-416e-b145-4ce893b26507" providerId="ADAL" clId="{6CE90559-7D2A-4613-9B79-08329E714507}" dt="2024-08-02T16:56:17.935" v="207" actId="20577"/>
        <pc:sldMkLst>
          <pc:docMk/>
          <pc:sldMk cId="3404379434" sldId="633"/>
        </pc:sldMkLst>
        <pc:spChg chg="mod">
          <ac:chgData name="Kott, Phillip" userId="808036f0-691d-416e-b145-4ce893b26507" providerId="ADAL" clId="{6CE90559-7D2A-4613-9B79-08329E714507}" dt="2024-08-02T16:56:17.935" v="207" actId="20577"/>
          <ac:spMkLst>
            <pc:docMk/>
            <pc:sldMk cId="3404379434" sldId="633"/>
            <ac:spMk id="18" creationId="{B16FEBE3-6E2A-468E-AEE4-CF70A3ECE1B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7874" name="Rectangle 2"/>
          <p:cNvSpPr>
            <a:spLocks noGrp="1" noChangeArrowheads="1"/>
          </p:cNvSpPr>
          <p:nvPr>
            <p:ph type="hdr" sz="quarter"/>
          </p:nvPr>
        </p:nvSpPr>
        <p:spPr bwMode="auto">
          <a:xfrm>
            <a:off x="2" y="0"/>
            <a:ext cx="3079136" cy="469424"/>
          </a:xfrm>
          <a:prstGeom prst="rect">
            <a:avLst/>
          </a:prstGeom>
          <a:noFill/>
          <a:ln w="9525">
            <a:noFill/>
            <a:miter lim="800000"/>
            <a:headEnd/>
            <a:tailEnd/>
          </a:ln>
          <a:effectLst/>
        </p:spPr>
        <p:txBody>
          <a:bodyPr vert="horz" wrap="square" lIns="92542" tIns="46271" rIns="92542" bIns="46271" numCol="1" anchor="t" anchorCtr="0" compatLnSpc="1">
            <a:prstTxWarp prst="textNoShape">
              <a:avLst/>
            </a:prstTxWarp>
          </a:bodyPr>
          <a:lstStyle>
            <a:lvl1pPr defTabSz="926032">
              <a:defRPr sz="1200">
                <a:latin typeface="Arial" charset="0"/>
              </a:defRPr>
            </a:lvl1pPr>
          </a:lstStyle>
          <a:p>
            <a:pPr>
              <a:defRPr/>
            </a:pPr>
            <a:endParaRPr lang="en-US" dirty="0"/>
          </a:p>
        </p:txBody>
      </p:sp>
      <p:sp>
        <p:nvSpPr>
          <p:cNvPr id="207875" name="Rectangle 3"/>
          <p:cNvSpPr>
            <a:spLocks noGrp="1" noChangeArrowheads="1"/>
          </p:cNvSpPr>
          <p:nvPr>
            <p:ph type="dt" sz="quarter" idx="1"/>
          </p:nvPr>
        </p:nvSpPr>
        <p:spPr bwMode="auto">
          <a:xfrm>
            <a:off x="4021730" y="0"/>
            <a:ext cx="3079136" cy="469424"/>
          </a:xfrm>
          <a:prstGeom prst="rect">
            <a:avLst/>
          </a:prstGeom>
          <a:noFill/>
          <a:ln w="9525">
            <a:noFill/>
            <a:miter lim="800000"/>
            <a:headEnd/>
            <a:tailEnd/>
          </a:ln>
          <a:effectLst/>
        </p:spPr>
        <p:txBody>
          <a:bodyPr vert="horz" wrap="square" lIns="92542" tIns="46271" rIns="92542" bIns="46271" numCol="1" anchor="t" anchorCtr="0" compatLnSpc="1">
            <a:prstTxWarp prst="textNoShape">
              <a:avLst/>
            </a:prstTxWarp>
          </a:bodyPr>
          <a:lstStyle>
            <a:lvl1pPr algn="r" defTabSz="926032">
              <a:defRPr sz="1200">
                <a:latin typeface="Arial" charset="0"/>
              </a:defRPr>
            </a:lvl1pPr>
          </a:lstStyle>
          <a:p>
            <a:pPr>
              <a:defRPr/>
            </a:pPr>
            <a:endParaRPr lang="en-US" dirty="0"/>
          </a:p>
        </p:txBody>
      </p:sp>
      <p:sp>
        <p:nvSpPr>
          <p:cNvPr id="207876" name="Rectangle 4"/>
          <p:cNvSpPr>
            <a:spLocks noGrp="1" noChangeArrowheads="1"/>
          </p:cNvSpPr>
          <p:nvPr>
            <p:ph type="ftr" sz="quarter" idx="2"/>
          </p:nvPr>
        </p:nvSpPr>
        <p:spPr bwMode="auto">
          <a:xfrm>
            <a:off x="2" y="8917444"/>
            <a:ext cx="3079136" cy="469424"/>
          </a:xfrm>
          <a:prstGeom prst="rect">
            <a:avLst/>
          </a:prstGeom>
          <a:noFill/>
          <a:ln w="9525">
            <a:noFill/>
            <a:miter lim="800000"/>
            <a:headEnd/>
            <a:tailEnd/>
          </a:ln>
          <a:effectLst/>
        </p:spPr>
        <p:txBody>
          <a:bodyPr vert="horz" wrap="square" lIns="92542" tIns="46271" rIns="92542" bIns="46271" numCol="1" anchor="b" anchorCtr="0" compatLnSpc="1">
            <a:prstTxWarp prst="textNoShape">
              <a:avLst/>
            </a:prstTxWarp>
          </a:bodyPr>
          <a:lstStyle>
            <a:lvl1pPr defTabSz="926032">
              <a:defRPr sz="1200">
                <a:latin typeface="Arial" charset="0"/>
              </a:defRPr>
            </a:lvl1pPr>
          </a:lstStyle>
          <a:p>
            <a:pPr>
              <a:defRPr/>
            </a:pPr>
            <a:endParaRPr lang="en-US" dirty="0"/>
          </a:p>
        </p:txBody>
      </p:sp>
      <p:sp>
        <p:nvSpPr>
          <p:cNvPr id="207877" name="Rectangle 5"/>
          <p:cNvSpPr>
            <a:spLocks noGrp="1" noChangeArrowheads="1"/>
          </p:cNvSpPr>
          <p:nvPr>
            <p:ph type="sldNum" sz="quarter" idx="3"/>
          </p:nvPr>
        </p:nvSpPr>
        <p:spPr bwMode="auto">
          <a:xfrm>
            <a:off x="4021730" y="8917444"/>
            <a:ext cx="3079136" cy="469424"/>
          </a:xfrm>
          <a:prstGeom prst="rect">
            <a:avLst/>
          </a:prstGeom>
          <a:noFill/>
          <a:ln w="9525">
            <a:noFill/>
            <a:miter lim="800000"/>
            <a:headEnd/>
            <a:tailEnd/>
          </a:ln>
          <a:effectLst/>
        </p:spPr>
        <p:txBody>
          <a:bodyPr vert="horz" wrap="square" lIns="92542" tIns="46271" rIns="92542" bIns="46271" numCol="1" anchor="b" anchorCtr="0" compatLnSpc="1">
            <a:prstTxWarp prst="textNoShape">
              <a:avLst/>
            </a:prstTxWarp>
          </a:bodyPr>
          <a:lstStyle>
            <a:lvl1pPr algn="r" defTabSz="926032">
              <a:defRPr sz="1200">
                <a:latin typeface="Arial" charset="0"/>
              </a:defRPr>
            </a:lvl1pPr>
          </a:lstStyle>
          <a:p>
            <a:pPr>
              <a:defRPr/>
            </a:pPr>
            <a:fld id="{F14AD3AF-E853-41DD-9C6B-157657455CBF}" type="slidenum">
              <a:rPr lang="en-US"/>
              <a:pPr>
                <a:defRPr/>
              </a:pPr>
              <a:t>‹#›</a:t>
            </a:fld>
            <a:endParaRPr lang="en-US" dirty="0"/>
          </a:p>
        </p:txBody>
      </p:sp>
    </p:spTree>
    <p:extLst>
      <p:ext uri="{BB962C8B-B14F-4D97-AF65-F5344CB8AC3E}">
        <p14:creationId xmlns:p14="http://schemas.microsoft.com/office/powerpoint/2010/main" val="17343143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 y="0"/>
            <a:ext cx="3079136" cy="469424"/>
          </a:xfrm>
          <a:prstGeom prst="rect">
            <a:avLst/>
          </a:prstGeom>
          <a:noFill/>
          <a:ln w="9525">
            <a:noFill/>
            <a:miter lim="800000"/>
            <a:headEnd/>
            <a:tailEnd/>
          </a:ln>
        </p:spPr>
        <p:txBody>
          <a:bodyPr vert="horz" wrap="square" lIns="94300" tIns="47150" rIns="94300" bIns="47150" numCol="1" anchor="t" anchorCtr="0" compatLnSpc="1">
            <a:prstTxWarp prst="textNoShape">
              <a:avLst/>
            </a:prstTxWarp>
          </a:bodyPr>
          <a:lstStyle>
            <a:lvl1pPr defTabSz="943748">
              <a:defRPr sz="1200">
                <a:latin typeface="Arial" charset="0"/>
              </a:defRPr>
            </a:lvl1pPr>
          </a:lstStyle>
          <a:p>
            <a:pPr>
              <a:defRPr/>
            </a:pPr>
            <a:endParaRPr lang="en-US" dirty="0"/>
          </a:p>
        </p:txBody>
      </p:sp>
      <p:sp>
        <p:nvSpPr>
          <p:cNvPr id="3075" name="Rectangle 3"/>
          <p:cNvSpPr>
            <a:spLocks noGrp="1" noChangeArrowheads="1"/>
          </p:cNvSpPr>
          <p:nvPr>
            <p:ph type="dt" idx="1"/>
          </p:nvPr>
        </p:nvSpPr>
        <p:spPr bwMode="auto">
          <a:xfrm>
            <a:off x="4023341" y="0"/>
            <a:ext cx="3079135" cy="469424"/>
          </a:xfrm>
          <a:prstGeom prst="rect">
            <a:avLst/>
          </a:prstGeom>
          <a:noFill/>
          <a:ln w="9525">
            <a:noFill/>
            <a:miter lim="800000"/>
            <a:headEnd/>
            <a:tailEnd/>
          </a:ln>
        </p:spPr>
        <p:txBody>
          <a:bodyPr vert="horz" wrap="square" lIns="94300" tIns="47150" rIns="94300" bIns="47150" numCol="1" anchor="t" anchorCtr="0" compatLnSpc="1">
            <a:prstTxWarp prst="textNoShape">
              <a:avLst/>
            </a:prstTxWarp>
          </a:bodyPr>
          <a:lstStyle>
            <a:lvl1pPr algn="r" defTabSz="943748">
              <a:defRPr sz="1200">
                <a:latin typeface="Arial" charset="0"/>
              </a:defRPr>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204913" y="704850"/>
            <a:ext cx="4692650" cy="3519488"/>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47427" y="4459526"/>
            <a:ext cx="5207622" cy="4224814"/>
          </a:xfrm>
          <a:prstGeom prst="rect">
            <a:avLst/>
          </a:prstGeom>
          <a:noFill/>
          <a:ln w="9525">
            <a:noFill/>
            <a:miter lim="800000"/>
            <a:headEnd/>
            <a:tailEnd/>
          </a:ln>
        </p:spPr>
        <p:txBody>
          <a:bodyPr vert="horz" wrap="square" lIns="94300" tIns="47150" rIns="94300" bIns="4715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2" y="8919052"/>
            <a:ext cx="3079136" cy="469424"/>
          </a:xfrm>
          <a:prstGeom prst="rect">
            <a:avLst/>
          </a:prstGeom>
          <a:noFill/>
          <a:ln w="9525">
            <a:noFill/>
            <a:miter lim="800000"/>
            <a:headEnd/>
            <a:tailEnd/>
          </a:ln>
        </p:spPr>
        <p:txBody>
          <a:bodyPr vert="horz" wrap="square" lIns="94300" tIns="47150" rIns="94300" bIns="47150" numCol="1" anchor="b" anchorCtr="0" compatLnSpc="1">
            <a:prstTxWarp prst="textNoShape">
              <a:avLst/>
            </a:prstTxWarp>
          </a:bodyPr>
          <a:lstStyle>
            <a:lvl1pPr defTabSz="943748">
              <a:defRPr sz="1200">
                <a:latin typeface="Arial" charset="0"/>
              </a:defRPr>
            </a:lvl1pPr>
          </a:lstStyle>
          <a:p>
            <a:pPr>
              <a:defRPr/>
            </a:pPr>
            <a:endParaRPr lang="en-US" dirty="0"/>
          </a:p>
        </p:txBody>
      </p:sp>
      <p:sp>
        <p:nvSpPr>
          <p:cNvPr id="3079" name="Rectangle 7"/>
          <p:cNvSpPr>
            <a:spLocks noGrp="1" noChangeArrowheads="1"/>
          </p:cNvSpPr>
          <p:nvPr>
            <p:ph type="sldNum" sz="quarter" idx="5"/>
          </p:nvPr>
        </p:nvSpPr>
        <p:spPr bwMode="auto">
          <a:xfrm>
            <a:off x="4023341" y="8919052"/>
            <a:ext cx="3079135" cy="469424"/>
          </a:xfrm>
          <a:prstGeom prst="rect">
            <a:avLst/>
          </a:prstGeom>
          <a:noFill/>
          <a:ln w="9525">
            <a:noFill/>
            <a:miter lim="800000"/>
            <a:headEnd/>
            <a:tailEnd/>
          </a:ln>
        </p:spPr>
        <p:txBody>
          <a:bodyPr vert="horz" wrap="square" lIns="94300" tIns="47150" rIns="94300" bIns="47150" numCol="1" anchor="b" anchorCtr="0" compatLnSpc="1">
            <a:prstTxWarp prst="textNoShape">
              <a:avLst/>
            </a:prstTxWarp>
          </a:bodyPr>
          <a:lstStyle>
            <a:lvl1pPr algn="r" defTabSz="943748">
              <a:defRPr sz="1200">
                <a:latin typeface="Arial" charset="0"/>
              </a:defRPr>
            </a:lvl1pPr>
          </a:lstStyle>
          <a:p>
            <a:pPr>
              <a:defRPr/>
            </a:pPr>
            <a:fld id="{8DB8C9F8-2507-43B8-94EB-5DEE5D53B02A}" type="slidenum">
              <a:rPr lang="en-US"/>
              <a:pPr>
                <a:defRPr/>
              </a:pPr>
              <a:t>‹#›</a:t>
            </a:fld>
            <a:endParaRPr lang="en-US" dirty="0"/>
          </a:p>
        </p:txBody>
      </p:sp>
    </p:spTree>
    <p:extLst>
      <p:ext uri="{BB962C8B-B14F-4D97-AF65-F5344CB8AC3E}">
        <p14:creationId xmlns:p14="http://schemas.microsoft.com/office/powerpoint/2010/main" val="16344385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446138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DB8C9F8-2507-43B8-94EB-5DEE5D53B02A}" type="slidenum">
              <a:rPr lang="en-US" smtClean="0"/>
              <a:pPr>
                <a:defRPr/>
              </a:pPr>
              <a:t>2</a:t>
            </a:fld>
            <a:endParaRPr lang="en-US" dirty="0"/>
          </a:p>
        </p:txBody>
      </p:sp>
    </p:spTree>
    <p:extLst>
      <p:ext uri="{BB962C8B-B14F-4D97-AF65-F5344CB8AC3E}">
        <p14:creationId xmlns:p14="http://schemas.microsoft.com/office/powerpoint/2010/main" val="3706189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DB8C9F8-2507-43B8-94EB-5DEE5D53B02A}" type="slidenum">
              <a:rPr lang="en-US" smtClean="0"/>
              <a:pPr>
                <a:defRPr/>
              </a:pPr>
              <a:t>6</a:t>
            </a:fld>
            <a:endParaRPr lang="en-US" dirty="0"/>
          </a:p>
        </p:txBody>
      </p:sp>
    </p:spTree>
    <p:extLst>
      <p:ext uri="{BB962C8B-B14F-4D97-AF65-F5344CB8AC3E}">
        <p14:creationId xmlns:p14="http://schemas.microsoft.com/office/powerpoint/2010/main" val="474257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DB8C9F8-2507-43B8-94EB-5DEE5D53B02A}" type="slidenum">
              <a:rPr lang="en-US" smtClean="0"/>
              <a:pPr>
                <a:defRPr/>
              </a:pPr>
              <a:t>7</a:t>
            </a:fld>
            <a:endParaRPr lang="en-US" dirty="0"/>
          </a:p>
        </p:txBody>
      </p:sp>
    </p:spTree>
    <p:extLst>
      <p:ext uri="{BB962C8B-B14F-4D97-AF65-F5344CB8AC3E}">
        <p14:creationId xmlns:p14="http://schemas.microsoft.com/office/powerpoint/2010/main" val="945610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DB8C9F8-2507-43B8-94EB-5DEE5D53B02A}" type="slidenum">
              <a:rPr lang="en-US" smtClean="0"/>
              <a:pPr>
                <a:defRPr/>
              </a:pPr>
              <a:t>8</a:t>
            </a:fld>
            <a:endParaRPr lang="en-US" dirty="0"/>
          </a:p>
        </p:txBody>
      </p:sp>
    </p:spTree>
    <p:extLst>
      <p:ext uri="{BB962C8B-B14F-4D97-AF65-F5344CB8AC3E}">
        <p14:creationId xmlns:p14="http://schemas.microsoft.com/office/powerpoint/2010/main" val="9565490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DB8C9F8-2507-43B8-94EB-5DEE5D53B02A}" type="slidenum">
              <a:rPr lang="en-US" smtClean="0"/>
              <a:pPr>
                <a:defRPr/>
              </a:pPr>
              <a:t>9</a:t>
            </a:fld>
            <a:endParaRPr lang="en-US" dirty="0"/>
          </a:p>
        </p:txBody>
      </p:sp>
    </p:spTree>
    <p:extLst>
      <p:ext uri="{BB962C8B-B14F-4D97-AF65-F5344CB8AC3E}">
        <p14:creationId xmlns:p14="http://schemas.microsoft.com/office/powerpoint/2010/main" val="1340889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DB8C9F8-2507-43B8-94EB-5DEE5D53B02A}" type="slidenum">
              <a:rPr lang="en-US" smtClean="0"/>
              <a:pPr>
                <a:defRPr/>
              </a:pPr>
              <a:t>10</a:t>
            </a:fld>
            <a:endParaRPr lang="en-US" dirty="0"/>
          </a:p>
        </p:txBody>
      </p:sp>
    </p:spTree>
    <p:extLst>
      <p:ext uri="{BB962C8B-B14F-4D97-AF65-F5344CB8AC3E}">
        <p14:creationId xmlns:p14="http://schemas.microsoft.com/office/powerpoint/2010/main" val="1428157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DB8C9F8-2507-43B8-94EB-5DEE5D53B02A}" type="slidenum">
              <a:rPr lang="en-US" smtClean="0"/>
              <a:pPr>
                <a:defRPr/>
              </a:pPr>
              <a:t>11</a:t>
            </a:fld>
            <a:endParaRPr lang="en-US" dirty="0"/>
          </a:p>
        </p:txBody>
      </p:sp>
    </p:spTree>
    <p:extLst>
      <p:ext uri="{BB962C8B-B14F-4D97-AF65-F5344CB8AC3E}">
        <p14:creationId xmlns:p14="http://schemas.microsoft.com/office/powerpoint/2010/main" val="7474791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7" name="Rectangle 26"/>
          <p:cNvSpPr/>
          <p:nvPr userDrawn="1"/>
        </p:nvSpPr>
        <p:spPr>
          <a:xfrm>
            <a:off x="0" y="6536268"/>
            <a:ext cx="9144000" cy="321732"/>
          </a:xfrm>
          <a:prstGeom prst="rect">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9" name="Text Box 14"/>
          <p:cNvSpPr txBox="1">
            <a:spLocks noChangeArrowheads="1"/>
          </p:cNvSpPr>
          <p:nvPr userDrawn="1"/>
        </p:nvSpPr>
        <p:spPr bwMode="auto">
          <a:xfrm>
            <a:off x="7255934" y="6519334"/>
            <a:ext cx="1160463" cy="304800"/>
          </a:xfrm>
          <a:prstGeom prst="rect">
            <a:avLst/>
          </a:prstGeom>
          <a:noFill/>
          <a:ln w="9525" algn="ctr">
            <a:noFill/>
            <a:miter lim="800000"/>
            <a:headEnd/>
            <a:tailEnd/>
          </a:ln>
          <a:effectLst/>
        </p:spPr>
        <p:txBody>
          <a:bodyPr wrap="none">
            <a:spAutoFit/>
          </a:bodyPr>
          <a:lstStyle/>
          <a:p>
            <a:pPr>
              <a:defRPr/>
            </a:pPr>
            <a:r>
              <a:rPr lang="en-US" sz="1400" b="1" dirty="0">
                <a:solidFill>
                  <a:schemeClr val="accent1">
                    <a:lumMod val="20000"/>
                    <a:lumOff val="80000"/>
                  </a:schemeClr>
                </a:solidFill>
              </a:rPr>
              <a:t>www.rti.org</a:t>
            </a:r>
          </a:p>
        </p:txBody>
      </p:sp>
      <p:sp>
        <p:nvSpPr>
          <p:cNvPr id="18" name="Rectangle 17"/>
          <p:cNvSpPr/>
          <p:nvPr userDrawn="1"/>
        </p:nvSpPr>
        <p:spPr>
          <a:xfrm>
            <a:off x="0" y="0"/>
            <a:ext cx="9144000" cy="2819400"/>
          </a:xfrm>
          <a:prstGeom prst="rect">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pic>
        <p:nvPicPr>
          <p:cNvPr id="25" name="Picture 2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3400" y="596900"/>
            <a:ext cx="914400" cy="368300"/>
          </a:xfrm>
          <a:prstGeom prst="rect">
            <a:avLst/>
          </a:prstGeom>
        </p:spPr>
      </p:pic>
      <p:sp>
        <p:nvSpPr>
          <p:cNvPr id="130050" name="Rectangle 2"/>
          <p:cNvSpPr>
            <a:spLocks noGrp="1" noChangeArrowheads="1"/>
          </p:cNvSpPr>
          <p:nvPr>
            <p:ph type="ctrTitle"/>
          </p:nvPr>
        </p:nvSpPr>
        <p:spPr>
          <a:xfrm>
            <a:off x="1828800" y="498157"/>
            <a:ext cx="6934200" cy="676656"/>
          </a:xfrm>
          <a:noFill/>
        </p:spPr>
        <p:txBody>
          <a:bodyPr rIns="91440"/>
          <a:lstStyle>
            <a:lvl1pPr algn="r">
              <a:defRPr sz="2800" b="1">
                <a:solidFill>
                  <a:schemeClr val="bg1"/>
                </a:solidFill>
                <a:latin typeface="Arial"/>
                <a:cs typeface="Arial"/>
              </a:defRPr>
            </a:lvl1pPr>
          </a:lstStyle>
          <a:p>
            <a:r>
              <a:rPr lang="en-US" dirty="0"/>
              <a:t>Click to edit Master title style</a:t>
            </a:r>
          </a:p>
        </p:txBody>
      </p:sp>
      <p:sp>
        <p:nvSpPr>
          <p:cNvPr id="130051" name="Rectangle 3"/>
          <p:cNvSpPr>
            <a:spLocks noGrp="1" noChangeArrowheads="1"/>
          </p:cNvSpPr>
          <p:nvPr>
            <p:ph type="subTitle" idx="1"/>
          </p:nvPr>
        </p:nvSpPr>
        <p:spPr>
          <a:xfrm>
            <a:off x="1828800" y="1600200"/>
            <a:ext cx="6934200" cy="381000"/>
          </a:xfrm>
        </p:spPr>
        <p:txBody>
          <a:bodyPr/>
          <a:lstStyle>
            <a:lvl1pPr marL="0" indent="0" algn="r">
              <a:buFont typeface="Wingdings" pitchFamily="1" charset="2"/>
              <a:buNone/>
              <a:defRPr lang="en-US" sz="2000" kern="1200" dirty="0">
                <a:solidFill>
                  <a:srgbClr val="FFFFFF"/>
                </a:solidFill>
                <a:latin typeface="Arial" charset="0"/>
                <a:ea typeface="ヒラギノ角ゴ Pro W3" pitchFamily="1" charset="-128"/>
                <a:cs typeface="+mn-cs"/>
              </a:defRPr>
            </a:lvl1pPr>
          </a:lstStyle>
          <a:p>
            <a:r>
              <a:rPr lang="en-US"/>
              <a:t>Click to edit Master subtitle style</a:t>
            </a:r>
            <a:endParaRPr lang="en-US" dirty="0"/>
          </a:p>
        </p:txBody>
      </p:sp>
      <p:sp>
        <p:nvSpPr>
          <p:cNvPr id="13" name="Slide Number Placeholder 12"/>
          <p:cNvSpPr>
            <a:spLocks noGrp="1"/>
          </p:cNvSpPr>
          <p:nvPr>
            <p:ph type="sldNum" sz="quarter" idx="10"/>
          </p:nvPr>
        </p:nvSpPr>
        <p:spPr>
          <a:solidFill>
            <a:schemeClr val="accent1">
              <a:lumMod val="50000"/>
            </a:schemeClr>
          </a:solidFill>
        </p:spPr>
        <p:txBody>
          <a:bodyPr/>
          <a:lstStyle/>
          <a:p>
            <a:fld id="{D4325D4D-289E-48C1-B277-2BEB492A7D19}" type="slidenum">
              <a:rPr lang="en-US" smtClean="0"/>
              <a:pPr/>
              <a:t>‹#›</a:t>
            </a:fld>
            <a:endParaRPr lang="en-US" dirty="0"/>
          </a:p>
        </p:txBody>
      </p:sp>
      <p:sp>
        <p:nvSpPr>
          <p:cNvPr id="14" name="Footer Placeholder 13"/>
          <p:cNvSpPr>
            <a:spLocks noGrp="1"/>
          </p:cNvSpPr>
          <p:nvPr>
            <p:ph type="ftr" sz="quarter" idx="11"/>
          </p:nvPr>
        </p:nvSpPr>
        <p:spPr>
          <a:solidFill>
            <a:srgbClr val="BF311A"/>
          </a:solidFill>
          <a:ln>
            <a:noFill/>
          </a:ln>
        </p:spPr>
        <p:txBody>
          <a:bodyPr/>
          <a:lstStyle/>
          <a:p>
            <a:r>
              <a:rPr lang="en-US" dirty="0"/>
              <a:t>JSM 2015</a:t>
            </a:r>
          </a:p>
        </p:txBody>
      </p:sp>
      <p:sp>
        <p:nvSpPr>
          <p:cNvPr id="17" name="Text Placeholder 16"/>
          <p:cNvSpPr>
            <a:spLocks noGrp="1"/>
          </p:cNvSpPr>
          <p:nvPr>
            <p:ph type="body" sz="quarter" idx="15" hasCustomPrompt="1"/>
          </p:nvPr>
        </p:nvSpPr>
        <p:spPr>
          <a:xfrm>
            <a:off x="1828800" y="2133600"/>
            <a:ext cx="6934200" cy="685800"/>
          </a:xfrm>
        </p:spPr>
        <p:txBody>
          <a:bodyPr/>
          <a:lstStyle>
            <a:lvl1pPr marL="0" indent="0" algn="r">
              <a:buNone/>
              <a:defRPr sz="1600">
                <a:solidFill>
                  <a:srgbClr val="BCDDFB"/>
                </a:solidFill>
              </a:defRPr>
            </a:lvl1pPr>
          </a:lstStyle>
          <a:p>
            <a:pPr lvl="0"/>
            <a:r>
              <a:rPr lang="en-US" dirty="0"/>
              <a:t>Presenter</a:t>
            </a:r>
          </a:p>
          <a:p>
            <a:pPr lvl="0"/>
            <a:r>
              <a:rPr lang="en-US" dirty="0"/>
              <a:t>Date</a:t>
            </a:r>
          </a:p>
        </p:txBody>
      </p:sp>
      <p:sp>
        <p:nvSpPr>
          <p:cNvPr id="30" name="TextBox 29"/>
          <p:cNvSpPr txBox="1"/>
          <p:nvPr userDrawn="1"/>
        </p:nvSpPr>
        <p:spPr>
          <a:xfrm>
            <a:off x="2057400" y="6604456"/>
            <a:ext cx="4357032" cy="215444"/>
          </a:xfrm>
          <a:prstGeom prst="rect">
            <a:avLst/>
          </a:prstGeom>
          <a:noFill/>
        </p:spPr>
        <p:txBody>
          <a:bodyPr wrap="none" rtlCol="0">
            <a:spAutoFit/>
          </a:bodyPr>
          <a:lstStyle/>
          <a:p>
            <a:pPr marL="0" marR="0" indent="0" algn="l" defTabSz="914400" rtl="0" eaLnBrk="0" fontAlgn="base" latinLnBrk="0" hangingPunct="0">
              <a:lnSpc>
                <a:spcPct val="100000"/>
              </a:lnSpc>
              <a:spcBef>
                <a:spcPct val="0"/>
              </a:spcBef>
              <a:spcAft>
                <a:spcPct val="0"/>
              </a:spcAft>
              <a:buClrTx/>
              <a:buSzTx/>
              <a:buFontTx/>
              <a:buNone/>
              <a:tabLst/>
              <a:defRPr/>
            </a:pPr>
            <a:r>
              <a:rPr lang="en-US" sz="800" kern="1200" baseline="0" dirty="0">
                <a:solidFill>
                  <a:schemeClr val="bg2">
                    <a:lumMod val="60000"/>
                    <a:lumOff val="40000"/>
                  </a:schemeClr>
                </a:solidFill>
                <a:latin typeface="Arial" charset="0"/>
                <a:ea typeface="ヒラギノ角ゴ Pro W3" pitchFamily="1" charset="-128"/>
                <a:cs typeface="+mn-cs"/>
              </a:rPr>
              <a:t>RTI International is a registered trademark and a trade name of Research Triangle Institute.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p>
            <a:fld id="{D4325D4D-289E-48C1-B277-2BEB492A7D19}" type="slidenum">
              <a:rPr lang="en-US" smtClean="0"/>
              <a:pPr/>
              <a:t>‹#›</a:t>
            </a:fld>
            <a:endParaRPr lang="en-US" dirty="0"/>
          </a:p>
        </p:txBody>
      </p:sp>
      <p:sp>
        <p:nvSpPr>
          <p:cNvPr id="6" name="Footer Placeholder 5"/>
          <p:cNvSpPr>
            <a:spLocks noGrp="1"/>
          </p:cNvSpPr>
          <p:nvPr>
            <p:ph type="ftr" sz="quarter" idx="11"/>
          </p:nvPr>
        </p:nvSpPr>
        <p:spPr/>
        <p:txBody>
          <a:bodyPr/>
          <a:lstStyle/>
          <a:p>
            <a:r>
              <a:rPr lang="en-US" dirty="0"/>
              <a:t>JSM 2015</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p:txBody>
      </p:sp>
      <p:sp>
        <p:nvSpPr>
          <p:cNvPr id="4" name="Slide Number Placeholder 3"/>
          <p:cNvSpPr>
            <a:spLocks noGrp="1"/>
          </p:cNvSpPr>
          <p:nvPr>
            <p:ph type="sldNum" sz="quarter" idx="10"/>
          </p:nvPr>
        </p:nvSpPr>
        <p:spPr/>
        <p:txBody>
          <a:bodyPr/>
          <a:lstStyle/>
          <a:p>
            <a:fld id="{D4325D4D-289E-48C1-B277-2BEB492A7D19}" type="slidenum">
              <a:rPr lang="en-US" smtClean="0"/>
              <a:pPr/>
              <a:t>‹#›</a:t>
            </a:fld>
            <a:endParaRPr lang="en-US" dirty="0"/>
          </a:p>
        </p:txBody>
      </p:sp>
      <p:sp>
        <p:nvSpPr>
          <p:cNvPr id="5" name="Footer Placeholder 4"/>
          <p:cNvSpPr>
            <a:spLocks noGrp="1"/>
          </p:cNvSpPr>
          <p:nvPr>
            <p:ph type="ftr" sz="quarter" idx="11"/>
          </p:nvPr>
        </p:nvSpPr>
        <p:spPr/>
        <p:txBody>
          <a:bodyPr/>
          <a:lstStyle/>
          <a:p>
            <a:r>
              <a:rPr lang="en-US" dirty="0"/>
              <a:t>JSM 2015</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Line Title and Singl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26465" cy="1068387"/>
          </a:xfrm>
        </p:spPr>
        <p:txBody>
          <a:bodyPr lIns="182880" tIns="91440" rIns="182880" bIns="91440"/>
          <a:lstStyle>
            <a:lvl1pPr marL="0">
              <a:lnSpc>
                <a:spcPct val="90000"/>
              </a:lnSpc>
              <a:defRPr baseline="0"/>
            </a:lvl1pPr>
          </a:lstStyle>
          <a:p>
            <a:r>
              <a:rPr lang="en-US" dirty="0"/>
              <a:t>Click to edit Master title style. This one can wrap to two lines. Filler copy added.</a:t>
            </a:r>
          </a:p>
        </p:txBody>
      </p:sp>
      <p:sp>
        <p:nvSpPr>
          <p:cNvPr id="3" name="Content Placeholder 2"/>
          <p:cNvSpPr>
            <a:spLocks noGrp="1"/>
          </p:cNvSpPr>
          <p:nvPr>
            <p:ph idx="1"/>
          </p:nvPr>
        </p:nvSpPr>
        <p:spPr>
          <a:xfrm>
            <a:off x="457200" y="1600200"/>
            <a:ext cx="8229600" cy="4525963"/>
          </a:xfrm>
        </p:spPr>
        <p:txBody>
          <a:bodyPr/>
          <a:lstStyle/>
          <a:p>
            <a:pPr lvl="0"/>
            <a:r>
              <a:rPr lang="en-US"/>
              <a:t>Click to edit Master text styles</a:t>
            </a:r>
          </a:p>
          <a:p>
            <a:pPr lvl="1"/>
            <a:r>
              <a:rPr lang="en-US"/>
              <a:t>Second level</a:t>
            </a:r>
          </a:p>
          <a:p>
            <a:pPr lvl="2"/>
            <a:r>
              <a:rPr lang="en-US"/>
              <a:t>Third level</a:t>
            </a:r>
          </a:p>
        </p:txBody>
      </p:sp>
      <p:sp>
        <p:nvSpPr>
          <p:cNvPr id="4" name="Slide Number Placeholder 3"/>
          <p:cNvSpPr>
            <a:spLocks noGrp="1"/>
          </p:cNvSpPr>
          <p:nvPr>
            <p:ph type="sldNum" sz="quarter" idx="10"/>
          </p:nvPr>
        </p:nvSpPr>
        <p:spPr/>
        <p:txBody>
          <a:bodyPr/>
          <a:lstStyle/>
          <a:p>
            <a:fld id="{D4325D4D-289E-48C1-B277-2BEB492A7D19}" type="slidenum">
              <a:rPr lang="en-US" smtClean="0"/>
              <a:pPr/>
              <a:t>‹#›</a:t>
            </a:fld>
            <a:endParaRPr lang="en-US" dirty="0"/>
          </a:p>
        </p:txBody>
      </p:sp>
      <p:sp>
        <p:nvSpPr>
          <p:cNvPr id="5" name="Footer Placeholder 4"/>
          <p:cNvSpPr>
            <a:spLocks noGrp="1"/>
          </p:cNvSpPr>
          <p:nvPr>
            <p:ph type="ftr" sz="quarter" idx="11"/>
          </p:nvPr>
        </p:nvSpPr>
        <p:spPr/>
        <p:txBody>
          <a:bodyPr/>
          <a:lstStyle/>
          <a:p>
            <a:r>
              <a:rPr lang="en-US" dirty="0"/>
              <a:t>JSM 2015</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143000"/>
            <a:ext cx="3886200" cy="4983163"/>
          </a:xfrm>
        </p:spPr>
        <p:txBody>
          <a:bodyPr/>
          <a:lstStyle>
            <a:lvl1pPr marL="222250" indent="-222250">
              <a:defRPr sz="2000"/>
            </a:lvl1pPr>
            <a:lvl2pPr marL="463550" indent="-241300">
              <a:buFont typeface="Arial" pitchFamily="34" charset="0"/>
              <a:buChar char="–"/>
              <a:defRPr sz="1800"/>
            </a:lvl2pPr>
            <a:lvl3pPr marL="679450" indent="-222250">
              <a:buFont typeface="Wingdings" pitchFamily="2" charset="2"/>
              <a:buChar char="§"/>
              <a:tabLst/>
              <a:defRPr sz="1600"/>
            </a:lvl3pPr>
            <a:lvl4pPr marL="1031875" indent="-228600">
              <a:tabLst/>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4800600" y="1143000"/>
            <a:ext cx="3886200" cy="4983163"/>
          </a:xfrm>
        </p:spPr>
        <p:txBody>
          <a:bodyPr/>
          <a:lstStyle>
            <a:lvl1pPr marL="222250" indent="-222250">
              <a:defRPr sz="2000"/>
            </a:lvl1pPr>
            <a:lvl2pPr>
              <a:defRPr sz="1800"/>
            </a:lvl2pPr>
            <a:lvl3pPr>
              <a:defRPr sz="16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
        <p:nvSpPr>
          <p:cNvPr id="5" name="Slide Number Placeholder 4"/>
          <p:cNvSpPr>
            <a:spLocks noGrp="1"/>
          </p:cNvSpPr>
          <p:nvPr>
            <p:ph type="sldNum" sz="quarter" idx="10"/>
          </p:nvPr>
        </p:nvSpPr>
        <p:spPr>
          <a:xfrm>
            <a:off x="0" y="6553200"/>
            <a:ext cx="457200" cy="304800"/>
          </a:xfrm>
        </p:spPr>
        <p:txBody>
          <a:bodyPr/>
          <a:lstStyle/>
          <a:p>
            <a:fld id="{D4325D4D-289E-48C1-B277-2BEB492A7D19}" type="slidenum">
              <a:rPr lang="en-US" smtClean="0"/>
              <a:pPr/>
              <a:t>‹#›</a:t>
            </a:fld>
            <a:endParaRPr lang="en-US" dirty="0"/>
          </a:p>
        </p:txBody>
      </p:sp>
      <p:sp>
        <p:nvSpPr>
          <p:cNvPr id="6" name="Footer Placeholder 5"/>
          <p:cNvSpPr>
            <a:spLocks noGrp="1"/>
          </p:cNvSpPr>
          <p:nvPr>
            <p:ph type="ftr" sz="quarter" idx="11"/>
          </p:nvPr>
        </p:nvSpPr>
        <p:spPr>
          <a:xfrm>
            <a:off x="457200" y="6553200"/>
            <a:ext cx="1447800" cy="304800"/>
          </a:xfrm>
        </p:spPr>
        <p:txBody>
          <a:bodyPr/>
          <a:lstStyle/>
          <a:p>
            <a:r>
              <a:rPr lang="en-US" dirty="0"/>
              <a:t>JSM 2015</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Line Title Plus 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3886200" cy="4525963"/>
          </a:xfrm>
        </p:spPr>
        <p:txBody>
          <a:bodyPr/>
          <a:lstStyle>
            <a:lvl1pPr marL="222250" indent="-222250">
              <a:defRPr sz="2000"/>
            </a:lvl1pPr>
            <a:lvl2pPr marL="457200" indent="-234950">
              <a:buFont typeface="Arial" pitchFamily="34" charset="0"/>
              <a:buChar char="–"/>
              <a:defRPr sz="1800"/>
            </a:lvl2pPr>
            <a:lvl3pPr marL="679450" indent="-222250">
              <a:buFont typeface="Wingdings" pitchFamily="2" charset="2"/>
              <a:buChar char="§"/>
              <a:defRPr sz="1600"/>
            </a:lvl3pPr>
            <a:lvl4pPr marL="1031875" indent="-228600">
              <a:tabLst/>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4800600" y="1600200"/>
            <a:ext cx="3886200" cy="4525963"/>
          </a:xfrm>
        </p:spPr>
        <p:txBody>
          <a:bodyPr/>
          <a:lstStyle>
            <a:lvl1pPr>
              <a:defRPr sz="2000"/>
            </a:lvl1pPr>
            <a:lvl2pPr>
              <a:defRPr sz="1800"/>
            </a:lvl2pPr>
            <a:lvl3pPr>
              <a:defRPr sz="16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
        <p:nvSpPr>
          <p:cNvPr id="5" name="Title 1"/>
          <p:cNvSpPr>
            <a:spLocks noGrp="1"/>
          </p:cNvSpPr>
          <p:nvPr>
            <p:ph type="title" hasCustomPrompt="1"/>
          </p:nvPr>
        </p:nvSpPr>
        <p:spPr>
          <a:xfrm>
            <a:off x="0" y="0"/>
            <a:ext cx="9140825" cy="1068387"/>
          </a:xfrm>
        </p:spPr>
        <p:txBody>
          <a:bodyPr lIns="182880" tIns="91440" rIns="182880" bIns="91440"/>
          <a:lstStyle>
            <a:lvl1pPr marL="0">
              <a:lnSpc>
                <a:spcPct val="90000"/>
              </a:lnSpc>
              <a:defRPr baseline="0"/>
            </a:lvl1pPr>
          </a:lstStyle>
          <a:p>
            <a:r>
              <a:rPr lang="en-US" dirty="0"/>
              <a:t>Click to edit Master title style. This one can wrap to two lines. Filler copy added.</a:t>
            </a:r>
          </a:p>
        </p:txBody>
      </p:sp>
      <p:sp>
        <p:nvSpPr>
          <p:cNvPr id="6" name="Slide Number Placeholder 5"/>
          <p:cNvSpPr>
            <a:spLocks noGrp="1"/>
          </p:cNvSpPr>
          <p:nvPr>
            <p:ph type="sldNum" sz="quarter" idx="10"/>
          </p:nvPr>
        </p:nvSpPr>
        <p:spPr/>
        <p:txBody>
          <a:bodyPr/>
          <a:lstStyle/>
          <a:p>
            <a:fld id="{D4325D4D-289E-48C1-B277-2BEB492A7D19}" type="slidenum">
              <a:rPr lang="en-US" smtClean="0"/>
              <a:pPr/>
              <a:t>‹#›</a:t>
            </a:fld>
            <a:endParaRPr lang="en-US" dirty="0"/>
          </a:p>
        </p:txBody>
      </p:sp>
      <p:sp>
        <p:nvSpPr>
          <p:cNvPr id="7" name="Footer Placeholder 6"/>
          <p:cNvSpPr>
            <a:spLocks noGrp="1"/>
          </p:cNvSpPr>
          <p:nvPr>
            <p:ph type="ftr" sz="quarter" idx="11"/>
          </p:nvPr>
        </p:nvSpPr>
        <p:spPr/>
        <p:txBody>
          <a:bodyPr/>
          <a:lstStyle/>
          <a:p>
            <a:r>
              <a:rPr lang="en-US" dirty="0"/>
              <a:t>JSM 2015</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D4325D4D-289E-48C1-B277-2BEB492A7D19}" type="slidenum">
              <a:rPr lang="en-US" smtClean="0"/>
              <a:pPr/>
              <a:t>‹#›</a:t>
            </a:fld>
            <a:endParaRPr lang="en-US" dirty="0"/>
          </a:p>
        </p:txBody>
      </p:sp>
      <p:sp>
        <p:nvSpPr>
          <p:cNvPr id="4" name="Footer Placeholder 3"/>
          <p:cNvSpPr>
            <a:spLocks noGrp="1"/>
          </p:cNvSpPr>
          <p:nvPr>
            <p:ph type="ftr" sz="quarter" idx="11"/>
          </p:nvPr>
        </p:nvSpPr>
        <p:spPr/>
        <p:txBody>
          <a:bodyPr/>
          <a:lstStyle/>
          <a:p>
            <a:r>
              <a:rPr lang="en-US" dirty="0"/>
              <a:t>JSM 2015</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Line Title Only">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0" y="0"/>
            <a:ext cx="9140825" cy="1068387"/>
          </a:xfrm>
        </p:spPr>
        <p:txBody>
          <a:bodyPr lIns="182880" tIns="91440" rIns="182880" bIns="91440"/>
          <a:lstStyle>
            <a:lvl1pPr marL="0">
              <a:lnSpc>
                <a:spcPct val="90000"/>
              </a:lnSpc>
              <a:defRPr baseline="0"/>
            </a:lvl1pPr>
          </a:lstStyle>
          <a:p>
            <a:r>
              <a:rPr lang="en-US" dirty="0"/>
              <a:t>Click to edit Master title style. This one can wrap to two lines. Filler copy added.</a:t>
            </a:r>
          </a:p>
        </p:txBody>
      </p:sp>
      <p:sp>
        <p:nvSpPr>
          <p:cNvPr id="4" name="Slide Number Placeholder 3"/>
          <p:cNvSpPr>
            <a:spLocks noGrp="1"/>
          </p:cNvSpPr>
          <p:nvPr>
            <p:ph type="sldNum" sz="quarter" idx="10"/>
          </p:nvPr>
        </p:nvSpPr>
        <p:spPr/>
        <p:txBody>
          <a:bodyPr/>
          <a:lstStyle/>
          <a:p>
            <a:fld id="{D4325D4D-289E-48C1-B277-2BEB492A7D19}" type="slidenum">
              <a:rPr lang="en-US" smtClean="0"/>
              <a:pPr/>
              <a:t>‹#›</a:t>
            </a:fld>
            <a:endParaRPr lang="en-US" dirty="0"/>
          </a:p>
        </p:txBody>
      </p:sp>
      <p:sp>
        <p:nvSpPr>
          <p:cNvPr id="5" name="Footer Placeholder 4"/>
          <p:cNvSpPr>
            <a:spLocks noGrp="1"/>
          </p:cNvSpPr>
          <p:nvPr>
            <p:ph type="ftr" sz="quarter" idx="11"/>
          </p:nvPr>
        </p:nvSpPr>
        <p:spPr/>
        <p:txBody>
          <a:bodyPr/>
          <a:lstStyle/>
          <a:p>
            <a:r>
              <a:rPr lang="en-US" dirty="0"/>
              <a:t>JSM 2015</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4325D4D-289E-48C1-B277-2BEB492A7D19}" type="slidenum">
              <a:rPr lang="en-US" smtClean="0"/>
              <a:pPr/>
              <a:t>‹#›</a:t>
            </a:fld>
            <a:endParaRPr lang="en-US" dirty="0"/>
          </a:p>
        </p:txBody>
      </p:sp>
      <p:sp>
        <p:nvSpPr>
          <p:cNvPr id="3" name="Footer Placeholder 2"/>
          <p:cNvSpPr>
            <a:spLocks noGrp="1"/>
          </p:cNvSpPr>
          <p:nvPr>
            <p:ph type="ftr" sz="quarter" idx="11"/>
          </p:nvPr>
        </p:nvSpPr>
        <p:spPr/>
        <p:txBody>
          <a:bodyPr/>
          <a:lstStyle/>
          <a:p>
            <a:r>
              <a:rPr lang="en-US" dirty="0"/>
              <a:t>JSM 2015</a:t>
            </a:r>
          </a:p>
        </p:txBody>
      </p:sp>
      <p:sp>
        <p:nvSpPr>
          <p:cNvPr id="4" name="Rectangle 3"/>
          <p:cNvSpPr/>
          <p:nvPr userDrawn="1"/>
        </p:nvSpPr>
        <p:spPr>
          <a:xfrm>
            <a:off x="0" y="0"/>
            <a:ext cx="9144000" cy="3733800"/>
          </a:xfrm>
          <a:prstGeom prst="rect">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5" name="Rectangle 2"/>
          <p:cNvSpPr>
            <a:spLocks noGrp="1" noChangeArrowheads="1"/>
          </p:cNvSpPr>
          <p:nvPr>
            <p:ph type="ctrTitle" hasCustomPrompt="1"/>
          </p:nvPr>
        </p:nvSpPr>
        <p:spPr>
          <a:xfrm>
            <a:off x="457200" y="2743200"/>
            <a:ext cx="6477000" cy="676687"/>
          </a:xfrm>
          <a:noFill/>
        </p:spPr>
        <p:txBody>
          <a:bodyPr/>
          <a:lstStyle>
            <a:lvl1pPr algn="l">
              <a:defRPr sz="2800" b="1">
                <a:solidFill>
                  <a:schemeClr val="bg1"/>
                </a:solidFill>
                <a:latin typeface="Arial"/>
                <a:cs typeface="Arial"/>
              </a:defRPr>
            </a:lvl1pPr>
          </a:lstStyle>
          <a:p>
            <a:r>
              <a:rPr lang="en-US" dirty="0"/>
              <a:t>Click to edit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with Arcs">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4325D4D-289E-48C1-B277-2BEB492A7D19}" type="slidenum">
              <a:rPr lang="en-US" smtClean="0"/>
              <a:pPr/>
              <a:t>‹#›</a:t>
            </a:fld>
            <a:endParaRPr lang="en-US" dirty="0"/>
          </a:p>
        </p:txBody>
      </p:sp>
      <p:sp>
        <p:nvSpPr>
          <p:cNvPr id="3" name="Footer Placeholder 2"/>
          <p:cNvSpPr>
            <a:spLocks noGrp="1"/>
          </p:cNvSpPr>
          <p:nvPr>
            <p:ph type="ftr" sz="quarter" idx="11"/>
          </p:nvPr>
        </p:nvSpPr>
        <p:spPr/>
        <p:txBody>
          <a:bodyPr/>
          <a:lstStyle/>
          <a:p>
            <a:r>
              <a:rPr lang="en-US" dirty="0"/>
              <a:t>JSM 2015</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 y="-1"/>
            <a:ext cx="9144000" cy="612648"/>
          </a:xfrm>
          <a:prstGeom prst="rect">
            <a:avLst/>
          </a:prstGeom>
          <a:solidFill>
            <a:schemeClr val="accent1">
              <a:lumMod val="50000"/>
            </a:schemeClr>
          </a:solidFill>
          <a:ln w="9525" algn="ctr">
            <a:noFill/>
            <a:miter lim="800000"/>
            <a:headEnd/>
            <a:tailEnd/>
          </a:ln>
        </p:spPr>
        <p:txBody>
          <a:bodyPr vert="horz" wrap="square" lIns="182880" tIns="91440" rIns="182880" bIns="91440" numCol="1" anchor="ctr" anchorCtr="0" compatLnSpc="1">
            <a:prstTxWarp prst="textNoShape">
              <a:avLst/>
            </a:prstTxWarp>
          </a:bodyPr>
          <a:lstStyle/>
          <a:p>
            <a:pPr lvl="0"/>
            <a:r>
              <a:rPr lang="en-US"/>
              <a:t>Click to edit Master title style</a:t>
            </a:r>
            <a:endParaRPr lang="en-US" dirty="0"/>
          </a:p>
        </p:txBody>
      </p:sp>
      <p:sp>
        <p:nvSpPr>
          <p:cNvPr id="1027" name="Rectangle 3"/>
          <p:cNvSpPr>
            <a:spLocks noGrp="1" noChangeArrowheads="1"/>
          </p:cNvSpPr>
          <p:nvPr>
            <p:ph type="body" idx="1"/>
          </p:nvPr>
        </p:nvSpPr>
        <p:spPr bwMode="auto">
          <a:xfrm>
            <a:off x="457200" y="1143000"/>
            <a:ext cx="8229600" cy="49831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p:txBody>
      </p:sp>
      <p:sp>
        <p:nvSpPr>
          <p:cNvPr id="10" name="Footer Placeholder 9"/>
          <p:cNvSpPr>
            <a:spLocks noGrp="1"/>
          </p:cNvSpPr>
          <p:nvPr>
            <p:ph type="ftr" sz="quarter" idx="3"/>
          </p:nvPr>
        </p:nvSpPr>
        <p:spPr>
          <a:xfrm>
            <a:off x="457200" y="6553200"/>
            <a:ext cx="1447800" cy="304800"/>
          </a:xfrm>
          <a:prstGeom prst="rect">
            <a:avLst/>
          </a:prstGeom>
          <a:solidFill>
            <a:srgbClr val="BF311A"/>
          </a:solidFill>
        </p:spPr>
        <p:txBody>
          <a:bodyPr vert="horz" lIns="91440" tIns="45720" rIns="91440" bIns="45720" rtlCol="0" anchor="ctr"/>
          <a:lstStyle>
            <a:lvl1pPr algn="ctr">
              <a:defRPr sz="1200">
                <a:solidFill>
                  <a:schemeClr val="bg1"/>
                </a:solidFill>
              </a:defRPr>
            </a:lvl1pPr>
          </a:lstStyle>
          <a:p>
            <a:r>
              <a:rPr lang="en-US" dirty="0"/>
              <a:t>JSM 2015</a:t>
            </a:r>
          </a:p>
        </p:txBody>
      </p:sp>
      <p:sp>
        <p:nvSpPr>
          <p:cNvPr id="11" name="Slide Number Placeholder 10"/>
          <p:cNvSpPr>
            <a:spLocks noGrp="1"/>
          </p:cNvSpPr>
          <p:nvPr>
            <p:ph type="sldNum" sz="quarter" idx="4"/>
          </p:nvPr>
        </p:nvSpPr>
        <p:spPr>
          <a:xfrm>
            <a:off x="0" y="6553199"/>
            <a:ext cx="457200" cy="304801"/>
          </a:xfrm>
          <a:prstGeom prst="rect">
            <a:avLst/>
          </a:prstGeom>
          <a:solidFill>
            <a:srgbClr val="04294A"/>
          </a:solidFill>
        </p:spPr>
        <p:txBody>
          <a:bodyPr vert="horz" lIns="91440" tIns="45720" rIns="91440" bIns="45720" rtlCol="0" anchor="ctr"/>
          <a:lstStyle>
            <a:lvl1pPr algn="ctr">
              <a:defRPr sz="1200">
                <a:solidFill>
                  <a:schemeClr val="bg1"/>
                </a:solidFill>
              </a:defRPr>
            </a:lvl1pPr>
          </a:lstStyle>
          <a:p>
            <a:fld id="{D4325D4D-289E-48C1-B277-2BEB492A7D1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79" r:id="rId1"/>
    <p:sldLayoutId id="2147483980" r:id="rId2"/>
    <p:sldLayoutId id="2147483981" r:id="rId3"/>
    <p:sldLayoutId id="2147483982" r:id="rId4"/>
    <p:sldLayoutId id="2147483983" r:id="rId5"/>
    <p:sldLayoutId id="2147483984" r:id="rId6"/>
    <p:sldLayoutId id="2147483985" r:id="rId7"/>
    <p:sldLayoutId id="2147483986" r:id="rId8"/>
    <p:sldLayoutId id="2147483987" r:id="rId9"/>
    <p:sldLayoutId id="2147483988" r:id="rId10"/>
  </p:sldLayoutIdLst>
  <p:hf hdr="0" dt="0"/>
  <p:txStyles>
    <p:titleStyle>
      <a:lvl1pPr marL="0" algn="l" rtl="0" eaLnBrk="1" fontAlgn="base" hangingPunct="1">
        <a:lnSpc>
          <a:spcPct val="90000"/>
        </a:lnSpc>
        <a:spcBef>
          <a:spcPct val="0"/>
        </a:spcBef>
        <a:spcAft>
          <a:spcPct val="0"/>
        </a:spcAft>
        <a:defRPr sz="3200">
          <a:solidFill>
            <a:schemeClr val="bg1"/>
          </a:solidFill>
          <a:latin typeface="+mj-lt"/>
          <a:ea typeface="+mj-ea"/>
          <a:cs typeface="+mj-cs"/>
        </a:defRPr>
      </a:lvl1pPr>
      <a:lvl2pPr algn="l" rtl="0" eaLnBrk="1" fontAlgn="base" hangingPunct="1">
        <a:spcBef>
          <a:spcPct val="0"/>
        </a:spcBef>
        <a:spcAft>
          <a:spcPct val="0"/>
        </a:spcAft>
        <a:defRPr sz="3200">
          <a:solidFill>
            <a:schemeClr val="bg1"/>
          </a:solidFill>
          <a:latin typeface="Arial Narrow" pitchFamily="1" charset="0"/>
          <a:cs typeface="Arial" charset="0"/>
        </a:defRPr>
      </a:lvl2pPr>
      <a:lvl3pPr algn="l" rtl="0" eaLnBrk="1" fontAlgn="base" hangingPunct="1">
        <a:spcBef>
          <a:spcPct val="0"/>
        </a:spcBef>
        <a:spcAft>
          <a:spcPct val="0"/>
        </a:spcAft>
        <a:defRPr sz="3200">
          <a:solidFill>
            <a:schemeClr val="bg1"/>
          </a:solidFill>
          <a:latin typeface="Arial Narrow" pitchFamily="1" charset="0"/>
          <a:cs typeface="Arial" charset="0"/>
        </a:defRPr>
      </a:lvl3pPr>
      <a:lvl4pPr algn="l" rtl="0" eaLnBrk="1" fontAlgn="base" hangingPunct="1">
        <a:spcBef>
          <a:spcPct val="0"/>
        </a:spcBef>
        <a:spcAft>
          <a:spcPct val="0"/>
        </a:spcAft>
        <a:defRPr sz="3200">
          <a:solidFill>
            <a:schemeClr val="bg1"/>
          </a:solidFill>
          <a:latin typeface="Arial Narrow" pitchFamily="1" charset="0"/>
          <a:cs typeface="Arial" charset="0"/>
        </a:defRPr>
      </a:lvl4pPr>
      <a:lvl5pPr algn="l" rtl="0" eaLnBrk="1" fontAlgn="base" hangingPunct="1">
        <a:spcBef>
          <a:spcPct val="0"/>
        </a:spcBef>
        <a:spcAft>
          <a:spcPct val="0"/>
        </a:spcAft>
        <a:defRPr sz="3200">
          <a:solidFill>
            <a:schemeClr val="bg1"/>
          </a:solidFill>
          <a:latin typeface="Arial Narrow" pitchFamily="1" charset="0"/>
          <a:cs typeface="Arial" charset="0"/>
        </a:defRPr>
      </a:lvl5pPr>
      <a:lvl6pPr marL="457200" algn="l" rtl="0" eaLnBrk="1" fontAlgn="base" hangingPunct="1">
        <a:spcBef>
          <a:spcPct val="0"/>
        </a:spcBef>
        <a:spcAft>
          <a:spcPct val="0"/>
        </a:spcAft>
        <a:defRPr sz="3200">
          <a:solidFill>
            <a:schemeClr val="bg1"/>
          </a:solidFill>
          <a:latin typeface="Arial Narrow" pitchFamily="1" charset="0"/>
          <a:cs typeface="Arial" charset="0"/>
        </a:defRPr>
      </a:lvl6pPr>
      <a:lvl7pPr marL="914400" algn="l" rtl="0" eaLnBrk="1" fontAlgn="base" hangingPunct="1">
        <a:spcBef>
          <a:spcPct val="0"/>
        </a:spcBef>
        <a:spcAft>
          <a:spcPct val="0"/>
        </a:spcAft>
        <a:defRPr sz="3200">
          <a:solidFill>
            <a:schemeClr val="bg1"/>
          </a:solidFill>
          <a:latin typeface="Arial Narrow" pitchFamily="1" charset="0"/>
          <a:cs typeface="Arial" charset="0"/>
        </a:defRPr>
      </a:lvl7pPr>
      <a:lvl8pPr marL="1371600" algn="l" rtl="0" eaLnBrk="1" fontAlgn="base" hangingPunct="1">
        <a:spcBef>
          <a:spcPct val="0"/>
        </a:spcBef>
        <a:spcAft>
          <a:spcPct val="0"/>
        </a:spcAft>
        <a:defRPr sz="3200">
          <a:solidFill>
            <a:schemeClr val="bg1"/>
          </a:solidFill>
          <a:latin typeface="Arial Narrow" pitchFamily="1" charset="0"/>
          <a:cs typeface="Arial" charset="0"/>
        </a:defRPr>
      </a:lvl8pPr>
      <a:lvl9pPr marL="1828800" algn="l" rtl="0" eaLnBrk="1" fontAlgn="base" hangingPunct="1">
        <a:spcBef>
          <a:spcPct val="0"/>
        </a:spcBef>
        <a:spcAft>
          <a:spcPct val="0"/>
        </a:spcAft>
        <a:defRPr sz="3200">
          <a:solidFill>
            <a:schemeClr val="bg1"/>
          </a:solidFill>
          <a:latin typeface="Arial Narrow" pitchFamily="1" charset="0"/>
          <a:cs typeface="Arial" charset="0"/>
        </a:defRPr>
      </a:lvl9pPr>
    </p:titleStyle>
    <p:bodyStyle>
      <a:lvl1pPr marL="280988" indent="-280988"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n-lt"/>
          <a:ea typeface="+mn-ea"/>
          <a:cs typeface="+mn-cs"/>
        </a:defRPr>
      </a:lvl1pPr>
      <a:lvl2pPr marL="457200" indent="-234950" algn="l" rtl="0" eaLnBrk="1" fontAlgn="base" hangingPunct="1">
        <a:spcBef>
          <a:spcPct val="20000"/>
        </a:spcBef>
        <a:spcAft>
          <a:spcPct val="0"/>
        </a:spcAft>
        <a:buClr>
          <a:schemeClr val="tx2"/>
        </a:buClr>
        <a:buSzPct val="80000"/>
        <a:buFont typeface="Arial" charset="0"/>
        <a:buChar char="–"/>
        <a:defRPr sz="1800">
          <a:solidFill>
            <a:schemeClr val="tx1"/>
          </a:solidFill>
          <a:latin typeface="+mn-lt"/>
          <a:cs typeface="+mn-cs"/>
        </a:defRPr>
      </a:lvl2pPr>
      <a:lvl3pPr marL="679450" indent="-222250" algn="l" rtl="0" eaLnBrk="1" fontAlgn="base" hangingPunct="1">
        <a:spcBef>
          <a:spcPct val="20000"/>
        </a:spcBef>
        <a:spcAft>
          <a:spcPct val="0"/>
        </a:spcAft>
        <a:buClr>
          <a:schemeClr val="tx2"/>
        </a:buClr>
        <a:buSzPct val="80000"/>
        <a:buFont typeface="Wingdings" pitchFamily="2" charset="2"/>
        <a:buChar char="§"/>
        <a:defRPr sz="1600">
          <a:solidFill>
            <a:schemeClr val="tx1"/>
          </a:solidFill>
          <a:latin typeface="+mn-lt"/>
          <a:cs typeface="+mn-cs"/>
        </a:defRPr>
      </a:lvl3pPr>
      <a:lvl4pPr marL="1600200" indent="-228600" algn="l" rtl="0" eaLnBrk="1" fontAlgn="base" hangingPunct="1">
        <a:spcBef>
          <a:spcPct val="20000"/>
        </a:spcBef>
        <a:spcAft>
          <a:spcPct val="0"/>
        </a:spcAft>
        <a:buClr>
          <a:srgbClr val="003F82"/>
        </a:buClr>
        <a:buSzPct val="80000"/>
        <a:buFont typeface="Wingdings" pitchFamily="2" charset="2"/>
        <a:buChar char="§"/>
        <a:defRPr sz="1400">
          <a:solidFill>
            <a:schemeClr val="tx1"/>
          </a:solidFill>
          <a:latin typeface="+mn-lt"/>
          <a:cs typeface="+mn-cs"/>
        </a:defRPr>
      </a:lvl4pPr>
      <a:lvl5pPr marL="2057400" indent="-228600" algn="l" rtl="0" eaLnBrk="1" fontAlgn="base" hangingPunct="1">
        <a:spcBef>
          <a:spcPct val="20000"/>
        </a:spcBef>
        <a:spcAft>
          <a:spcPct val="0"/>
        </a:spcAft>
        <a:buClr>
          <a:srgbClr val="003F82"/>
        </a:buClr>
        <a:buSzPct val="80000"/>
        <a:buFont typeface="Wingdings" pitchFamily="2" charset="2"/>
        <a:buChar char="§"/>
        <a:defRPr sz="1200">
          <a:solidFill>
            <a:schemeClr val="tx1"/>
          </a:solidFill>
          <a:latin typeface="+mn-lt"/>
          <a:cs typeface="+mn-cs"/>
        </a:defRPr>
      </a:lvl5pPr>
      <a:lvl6pPr marL="25146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6pPr>
      <a:lvl7pPr marL="29718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7pPr>
      <a:lvl8pPr marL="34290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8pPr>
      <a:lvl9pPr marL="38862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p:cNvSpPr>
            <a:spLocks noGrp="1"/>
          </p:cNvSpPr>
          <p:nvPr>
            <p:ph type="ctrTitle"/>
          </p:nvPr>
        </p:nvSpPr>
        <p:spPr>
          <a:xfrm>
            <a:off x="1025768" y="653105"/>
            <a:ext cx="8153401" cy="1523234"/>
          </a:xfrm>
        </p:spPr>
        <p:txBody>
          <a:bodyPr/>
          <a:lstStyle/>
          <a:p>
            <a:pPr algn="ctr">
              <a:lnSpc>
                <a:spcPct val="100000"/>
              </a:lnSpc>
              <a:spcBef>
                <a:spcPts val="0"/>
              </a:spcBef>
              <a:spcAft>
                <a:spcPts val="0"/>
              </a:spcAft>
            </a:pPr>
            <a:r>
              <a:rPr lang="en-US" sz="3200" dirty="0">
                <a:latin typeface="Times New Roman" panose="02020603050405020304" pitchFamily="18" charset="0"/>
                <a:cs typeface="Times New Roman" panose="02020603050405020304" pitchFamily="18" charset="0"/>
              </a:rPr>
              <a:t>A Discussion of Four Presentations on</a:t>
            </a:r>
            <a:br>
              <a:rPr lang="en-US" sz="3200" dirty="0">
                <a:latin typeface="Times New Roman" panose="02020603050405020304" pitchFamily="18" charset="0"/>
                <a:cs typeface="Times New Roman" panose="02020603050405020304" pitchFamily="18" charset="0"/>
              </a:rPr>
            </a:br>
            <a:r>
              <a:rPr lang="en-US" sz="3200" i="1" dirty="0">
                <a:latin typeface="Times New Roman" panose="02020603050405020304" pitchFamily="18" charset="0"/>
                <a:cs typeface="Times New Roman" panose="02020603050405020304" pitchFamily="18" charset="0"/>
              </a:rPr>
              <a:t>Some Innovative Contributions of </a:t>
            </a:r>
            <a:br>
              <a:rPr lang="en-US" sz="3200" i="1" dirty="0">
                <a:latin typeface="Times New Roman" panose="02020603050405020304" pitchFamily="18" charset="0"/>
                <a:cs typeface="Times New Roman" panose="02020603050405020304" pitchFamily="18" charset="0"/>
              </a:rPr>
            </a:br>
            <a:r>
              <a:rPr lang="en-US" sz="3200" i="1" dirty="0">
                <a:latin typeface="Times New Roman" panose="02020603050405020304" pitchFamily="18" charset="0"/>
                <a:cs typeface="Times New Roman" panose="02020603050405020304" pitchFamily="18" charset="0"/>
              </a:rPr>
              <a:t>Dr. Ralph Folsom </a:t>
            </a:r>
            <a:br>
              <a:rPr lang="en-US" sz="2400" dirty="0">
                <a:latin typeface="Times New Roman" panose="02020603050405020304" pitchFamily="18" charset="0"/>
                <a:ea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
        <p:nvSpPr>
          <p:cNvPr id="22" name="Text Placeholder 21"/>
          <p:cNvSpPr>
            <a:spLocks noGrp="1"/>
          </p:cNvSpPr>
          <p:nvPr>
            <p:ph type="body" sz="quarter" idx="15"/>
          </p:nvPr>
        </p:nvSpPr>
        <p:spPr>
          <a:xfrm>
            <a:off x="1828800" y="1910430"/>
            <a:ext cx="7239000" cy="698211"/>
          </a:xfrm>
        </p:spPr>
        <p:txBody>
          <a:bodyPr/>
          <a:lstStyle/>
          <a:p>
            <a:r>
              <a:rPr lang="en-US" sz="2400" dirty="0">
                <a:latin typeface="Times New Roman" panose="02020603050405020304" pitchFamily="18" charset="0"/>
                <a:cs typeface="Times New Roman" panose="02020603050405020304" pitchFamily="18" charset="0"/>
              </a:rPr>
              <a:t>Phillip S. Kott</a:t>
            </a:r>
          </a:p>
          <a:p>
            <a:r>
              <a:rPr lang="en-US" sz="2400" dirty="0">
                <a:latin typeface="Times New Roman" panose="02020603050405020304" pitchFamily="18" charset="0"/>
                <a:cs typeface="Times New Roman" panose="02020603050405020304" pitchFamily="18" charset="0"/>
              </a:rPr>
              <a:t>philkott1@gmail.com</a:t>
            </a:r>
          </a:p>
          <a:p>
            <a:endParaRPr lang="en-US" sz="2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0"/>
          </p:nvPr>
        </p:nvSpPr>
        <p:spPr>
          <a:xfrm>
            <a:off x="35169" y="6553199"/>
            <a:ext cx="574430" cy="304801"/>
          </a:xfrm>
        </p:spPr>
        <p:txBody>
          <a:bodyPr/>
          <a:lstStyle/>
          <a:p>
            <a:fld id="{D4325D4D-289E-48C1-B277-2BEB492A7D19}" type="slidenum">
              <a:rPr lang="en-US" smtClean="0"/>
              <a:pPr/>
              <a:t>1</a:t>
            </a:fld>
            <a:endParaRPr lang="en-US" dirty="0"/>
          </a:p>
        </p:txBody>
      </p:sp>
      <p:sp>
        <p:nvSpPr>
          <p:cNvPr id="4" name="Footer Placeholder 3"/>
          <p:cNvSpPr>
            <a:spLocks noGrp="1"/>
          </p:cNvSpPr>
          <p:nvPr>
            <p:ph type="ftr" sz="quarter" idx="11"/>
          </p:nvPr>
        </p:nvSpPr>
        <p:spPr>
          <a:xfrm>
            <a:off x="609599" y="6553200"/>
            <a:ext cx="1330569" cy="304800"/>
          </a:xfrm>
        </p:spPr>
        <p:txBody>
          <a:bodyPr/>
          <a:lstStyle/>
          <a:p>
            <a:r>
              <a:rPr lang="en-US" dirty="0"/>
              <a:t>JSM 2024</a:t>
            </a:r>
          </a:p>
        </p:txBody>
      </p:sp>
      <p:sp>
        <p:nvSpPr>
          <p:cNvPr id="5"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6" name="Rectangle 1"/>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7" name="Rectangle 2"/>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9" name="Rectangle 3"/>
          <p:cNvSpPr>
            <a:spLocks noChangeArrowheads="1"/>
          </p:cNvSpPr>
          <p:nvPr/>
        </p:nvSpPr>
        <p:spPr bwMode="auto">
          <a:xfrm>
            <a:off x="35169" y="230651"/>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2971800" algn="ctr"/>
                <a:tab pos="5943600" algn="r"/>
              </a:tabLst>
              <a:defRPr>
                <a:solidFill>
                  <a:schemeClr val="tx1"/>
                </a:solidFill>
                <a:latin typeface="Arial" panose="020B0604020202020204" pitchFamily="34" charset="0"/>
              </a:defRPr>
            </a:lvl1pPr>
            <a:lvl2pPr>
              <a:tabLst>
                <a:tab pos="2971800" algn="ctr"/>
                <a:tab pos="5943600" algn="r"/>
              </a:tabLst>
              <a:defRPr>
                <a:solidFill>
                  <a:schemeClr val="tx1"/>
                </a:solidFill>
                <a:latin typeface="Arial" panose="020B0604020202020204" pitchFamily="34" charset="0"/>
              </a:defRPr>
            </a:lvl2pPr>
            <a:lvl3pPr>
              <a:tabLst>
                <a:tab pos="2971800" algn="ctr"/>
                <a:tab pos="5943600" algn="r"/>
              </a:tabLst>
              <a:defRPr>
                <a:solidFill>
                  <a:schemeClr val="tx1"/>
                </a:solidFill>
                <a:latin typeface="Arial" panose="020B0604020202020204" pitchFamily="34" charset="0"/>
              </a:defRPr>
            </a:lvl3pPr>
            <a:lvl4pPr>
              <a:tabLst>
                <a:tab pos="2971800" algn="ctr"/>
                <a:tab pos="5943600" algn="r"/>
              </a:tabLst>
              <a:defRPr>
                <a:solidFill>
                  <a:schemeClr val="tx1"/>
                </a:solidFill>
                <a:latin typeface="Arial" panose="020B0604020202020204" pitchFamily="34" charset="0"/>
              </a:defRPr>
            </a:lvl4pPr>
            <a:lvl5pPr>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lvl="0" indent="0" algn="justLow" defTabSz="914400" rtl="0" eaLnBrk="0" fontAlgn="base" latinLnBrk="0" hangingPunct="0">
              <a:lnSpc>
                <a:spcPct val="100000"/>
              </a:lnSpc>
              <a:spcBef>
                <a:spcPct val="0"/>
              </a:spcBef>
              <a:spcAft>
                <a:spcPct val="0"/>
              </a:spcAft>
              <a:buClrTx/>
              <a:buSzTx/>
              <a:buFontTx/>
              <a:buNone/>
              <a:tabLst>
                <a:tab pos="2971800" algn="ctr"/>
                <a:tab pos="5943600" algn="r"/>
              </a:tabLst>
            </a:pPr>
            <a:r>
              <a:rPr kumimoji="0" lang="en-US" altLang="en-US" sz="12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2" name="Rectangle 21">
            <a:extLst>
              <a:ext uri="{FF2B5EF4-FFF2-40B4-BE49-F238E27FC236}">
                <a16:creationId xmlns:a16="http://schemas.microsoft.com/office/drawing/2014/main" id="{9A70897C-54D6-4324-B679-8A887CFB8928}"/>
              </a:ext>
            </a:extLst>
          </p:cNvPr>
          <p:cNvSpPr>
            <a:spLocks noChangeArrowheads="1"/>
          </p:cNvSpPr>
          <p:nvPr/>
        </p:nvSpPr>
        <p:spPr bwMode="auto">
          <a:xfrm>
            <a:off x="187570" y="5330621"/>
            <a:ext cx="9108830" cy="34009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en-US" altLang="en-US" sz="1100" b="0" i="0" u="none" strike="noStrike" cap="none" normalizeH="0" baseline="30000" dirty="0">
                <a:ln>
                  <a:noFill/>
                </a:ln>
                <a:solidFill>
                  <a:schemeClr val="tx1"/>
                </a:solidFill>
                <a:effectLst/>
                <a:latin typeface="Arial" panose="020B0604020202020204" pitchFamily="34" charset="0"/>
                <a:ea typeface="Times New Roman" panose="02020603050405020304" pitchFamily="18" charset="0"/>
              </a:rPr>
              <a:t> </a:t>
            </a:r>
            <a:endParaRPr kumimoji="0" lang="en-US" altLang="en-US" sz="600" b="0" i="0" u="none" strike="noStrike" cap="none" normalizeH="0" baseline="0" dirty="0">
              <a:ln>
                <a:noFill/>
              </a:ln>
              <a:solidFill>
                <a:schemeClr val="tx1"/>
              </a:solidFill>
              <a:effectLst/>
              <a:latin typeface="Arial" panose="020B0604020202020204"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lang="en-US" altLang="en-US" sz="1100" dirty="0">
              <a:latin typeface="Arial" panose="020B0604020202020204" pitchFamily="34" charset="0"/>
              <a:ea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lang="en-US" altLang="en-US" sz="1100" dirty="0">
              <a:latin typeface="Arial" panose="020B0604020202020204" pitchFamily="34" charset="0"/>
              <a:ea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lang="en-US" altLang="en-US" sz="1100" dirty="0">
              <a:latin typeface="Arial" panose="020B0604020202020204" pitchFamily="34" charset="0"/>
              <a:ea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lang="en-US" altLang="en-US" sz="1100" dirty="0">
              <a:latin typeface="Arial" panose="020B0604020202020204" pitchFamily="34" charset="0"/>
              <a:ea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lang="en-US" altLang="en-US" sz="1100" dirty="0">
              <a:latin typeface="Arial" panose="020B0604020202020204" pitchFamily="34" charset="0"/>
              <a:ea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lang="en-US" altLang="en-US" sz="1100" dirty="0">
              <a:latin typeface="Arial" panose="020B0604020202020204" pitchFamily="34" charset="0"/>
              <a:ea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lang="en-US" altLang="en-US" sz="1100" dirty="0">
              <a:latin typeface="Arial" panose="020B0604020202020204" pitchFamily="34" charset="0"/>
              <a:ea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lang="en-US" altLang="en-US" sz="1100" dirty="0">
              <a:latin typeface="Arial" panose="020B0604020202020204" pitchFamily="34" charset="0"/>
              <a:ea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lang="en-US" altLang="en-US" sz="1100" dirty="0">
              <a:latin typeface="Arial" panose="020B0604020202020204" pitchFamily="34" charset="0"/>
              <a:ea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lang="en-US" altLang="en-US" sz="2400" dirty="0">
              <a:latin typeface="Arial" panose="020B0604020202020204" pitchFamily="34" charset="0"/>
              <a:ea typeface="Times New Roman" panose="02020603050405020304" pitchFamily="18" charset="0"/>
            </a:endParaRPr>
          </a:p>
        </p:txBody>
      </p:sp>
      <p:sp>
        <p:nvSpPr>
          <p:cNvPr id="33" name="Rectangle 22">
            <a:extLst>
              <a:ext uri="{FF2B5EF4-FFF2-40B4-BE49-F238E27FC236}">
                <a16:creationId xmlns:a16="http://schemas.microsoft.com/office/drawing/2014/main" id="{A5A437B0-7788-4E0F-A1E0-42AC2F313EA4}"/>
              </a:ext>
            </a:extLst>
          </p:cNvPr>
          <p:cNvSpPr>
            <a:spLocks noChangeArrowheads="1"/>
          </p:cNvSpPr>
          <p:nvPr/>
        </p:nvSpPr>
        <p:spPr bwMode="auto">
          <a:xfrm>
            <a:off x="5574269" y="3735850"/>
            <a:ext cx="1107996" cy="692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p>
          <a:p>
            <a:pPr marL="0" marR="0" lvl="0" indent="457200" algn="just" defTabSz="914400" rtl="0" eaLnBrk="0" fontAlgn="base" latinLnBrk="0" hangingPunct="0">
              <a:lnSpc>
                <a:spcPct val="100000"/>
              </a:lnSpc>
              <a:spcBef>
                <a:spcPct val="0"/>
              </a:spcBef>
              <a:spcAft>
                <a:spcPct val="0"/>
              </a:spcAft>
              <a:buClrTx/>
              <a:buSzTx/>
              <a:buFontTx/>
              <a:buNone/>
              <a:tabLst/>
            </a:pPr>
            <a:endParaRPr lang="en-US" altLang="en-US" sz="1100" dirty="0"/>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en-US" altLang="en-US" sz="600" b="0" i="0" u="none" strike="noStrike" cap="none" normalizeH="0" baseline="0" dirty="0">
              <a:ln>
                <a:noFill/>
              </a:ln>
              <a:solidFill>
                <a:schemeClr val="tx1"/>
              </a:solidFill>
              <a:effectLst/>
              <a:latin typeface="Arial" panose="020B0604020202020204"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altLang="en-US" sz="11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US" altLang="en-US" sz="11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p:txBody>
      </p:sp>
      <p:sp>
        <p:nvSpPr>
          <p:cNvPr id="34" name="Rectangle 23">
            <a:extLst>
              <a:ext uri="{FF2B5EF4-FFF2-40B4-BE49-F238E27FC236}">
                <a16:creationId xmlns:a16="http://schemas.microsoft.com/office/drawing/2014/main" id="{F1D1C8E4-061B-4A83-AB3C-7880CC90E805}"/>
              </a:ext>
            </a:extLst>
          </p:cNvPr>
          <p:cNvSpPr>
            <a:spLocks noChangeArrowheads="1"/>
          </p:cNvSpPr>
          <p:nvPr/>
        </p:nvSpPr>
        <p:spPr bwMode="auto">
          <a:xfrm>
            <a:off x="1828800" y="428064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7" name="Rectangle 26">
            <a:extLst>
              <a:ext uri="{FF2B5EF4-FFF2-40B4-BE49-F238E27FC236}">
                <a16:creationId xmlns:a16="http://schemas.microsoft.com/office/drawing/2014/main" id="{17D949E4-72D9-485B-A08E-FB2133A07B40}"/>
              </a:ext>
            </a:extLst>
          </p:cNvPr>
          <p:cNvSpPr>
            <a:spLocks noChangeArrowheads="1"/>
          </p:cNvSpPr>
          <p:nvPr/>
        </p:nvSpPr>
        <p:spPr bwMode="auto">
          <a:xfrm>
            <a:off x="1828800" y="53558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639E9B9E-62EC-92C0-5E22-20A77D736C5B}"/>
              </a:ext>
            </a:extLst>
          </p:cNvPr>
          <p:cNvSpPr txBox="1"/>
          <p:nvPr/>
        </p:nvSpPr>
        <p:spPr>
          <a:xfrm>
            <a:off x="1143000" y="2934611"/>
            <a:ext cx="5867400" cy="3416320"/>
          </a:xfrm>
          <a:prstGeom prst="rect">
            <a:avLst/>
          </a:prstGeom>
          <a:noFill/>
        </p:spPr>
        <p:txBody>
          <a:bodyPr wrap="square">
            <a:spAutoFit/>
          </a:bodyPr>
          <a:lstStyle/>
          <a:p>
            <a:pPr marL="0" indent="0">
              <a:spcBef>
                <a:spcPts val="0"/>
              </a:spcBef>
              <a:spcAft>
                <a:spcPts val="0"/>
              </a:spcAft>
              <a:buNone/>
            </a:pPr>
            <a:endParaRPr lang="en-US" dirty="0">
              <a:latin typeface="Times New Roman" panose="02020603050405020304" pitchFamily="18" charset="0"/>
              <a:cs typeface="Times New Roman" panose="02020603050405020304" pitchFamily="18" charset="0"/>
            </a:endParaRPr>
          </a:p>
          <a:p>
            <a:pPr marL="0" indent="0">
              <a:spcBef>
                <a:spcPts val="0"/>
              </a:spcBef>
              <a:spcAft>
                <a:spcPts val="0"/>
              </a:spcAft>
              <a:buNone/>
            </a:pPr>
            <a:r>
              <a:rPr lang="en-US" dirty="0">
                <a:latin typeface="Times New Roman" panose="02020603050405020304" pitchFamily="18" charset="0"/>
                <a:cs typeface="Times New Roman" panose="02020603050405020304" pitchFamily="18" charset="0"/>
              </a:rPr>
              <a:t>                              Selection    Confounder      Outcome </a:t>
            </a:r>
          </a:p>
          <a:p>
            <a:pPr marL="0" indent="0">
              <a:spcBef>
                <a:spcPts val="0"/>
              </a:spcBef>
              <a:spcAft>
                <a:spcPts val="0"/>
              </a:spcAft>
              <a:buNone/>
            </a:pPr>
            <a:r>
              <a:rPr lang="en-US" dirty="0">
                <a:latin typeface="Times New Roman" panose="02020603050405020304" pitchFamily="18" charset="0"/>
                <a:cs typeface="Times New Roman" panose="02020603050405020304" pitchFamily="18" charset="0"/>
              </a:rPr>
              <a:t>                               Variable                             Predictor</a:t>
            </a:r>
          </a:p>
          <a:p>
            <a:pPr marL="0" indent="0">
              <a:spcBef>
                <a:spcPts val="0"/>
              </a:spcBef>
              <a:spcAft>
                <a:spcPts val="0"/>
              </a:spcAft>
              <a:buNone/>
            </a:pPr>
            <a:endParaRPr lang="en-US" i="1" dirty="0">
              <a:latin typeface="Times New Roman" panose="02020603050405020304" pitchFamily="18" charset="0"/>
              <a:cs typeface="Times New Roman" panose="02020603050405020304" pitchFamily="18" charset="0"/>
            </a:endParaRPr>
          </a:p>
          <a:p>
            <a:pPr marL="0" indent="0">
              <a:spcBef>
                <a:spcPts val="0"/>
              </a:spcBef>
              <a:spcAft>
                <a:spcPts val="0"/>
              </a:spcAft>
              <a:buNone/>
            </a:pPr>
            <a:endParaRPr lang="en-US" i="1" dirty="0">
              <a:latin typeface="Times New Roman" panose="02020603050405020304" pitchFamily="18" charset="0"/>
              <a:cs typeface="Times New Roman" panose="02020603050405020304" pitchFamily="18" charset="0"/>
            </a:endParaRPr>
          </a:p>
          <a:p>
            <a:pPr marL="0" indent="0">
              <a:spcBef>
                <a:spcPts val="0"/>
              </a:spcBef>
              <a:spcAft>
                <a:spcPts val="0"/>
              </a:spcAft>
              <a:buNone/>
            </a:pPr>
            <a:endParaRPr lang="en-US" i="1" dirty="0">
              <a:latin typeface="Times New Roman" panose="02020603050405020304" pitchFamily="18" charset="0"/>
              <a:cs typeface="Times New Roman" panose="02020603050405020304" pitchFamily="18" charset="0"/>
            </a:endParaRPr>
          </a:p>
          <a:p>
            <a:pPr marL="0" indent="0">
              <a:spcBef>
                <a:spcPts val="0"/>
              </a:spcBef>
              <a:spcAft>
                <a:spcPts val="0"/>
              </a:spcAft>
              <a:buNone/>
            </a:pPr>
            <a:endParaRPr lang="en-US" i="1" dirty="0">
              <a:latin typeface="Times New Roman" panose="02020603050405020304" pitchFamily="18" charset="0"/>
              <a:cs typeface="Times New Roman" panose="02020603050405020304" pitchFamily="18" charset="0"/>
            </a:endParaRPr>
          </a:p>
          <a:p>
            <a:pPr marL="0" indent="0">
              <a:spcBef>
                <a:spcPts val="0"/>
              </a:spcBef>
              <a:spcAft>
                <a:spcPts val="0"/>
              </a:spcAft>
              <a:buNone/>
            </a:pPr>
            <a:endParaRPr lang="en-US" i="1" dirty="0">
              <a:latin typeface="Times New Roman" panose="02020603050405020304" pitchFamily="18" charset="0"/>
              <a:cs typeface="Times New Roman" panose="02020603050405020304" pitchFamily="18" charset="0"/>
            </a:endParaRPr>
          </a:p>
          <a:p>
            <a:pPr marL="0" indent="0">
              <a:spcBef>
                <a:spcPts val="0"/>
              </a:spcBef>
              <a:spcAft>
                <a:spcPts val="0"/>
              </a:spcAft>
              <a:buNone/>
            </a:pPr>
            <a:endParaRPr lang="en-US" i="1" dirty="0">
              <a:latin typeface="Times New Roman" panose="02020603050405020304" pitchFamily="18" charset="0"/>
              <a:cs typeface="Times New Roman" panose="02020603050405020304" pitchFamily="18" charset="0"/>
            </a:endParaRPr>
          </a:p>
          <a:p>
            <a:pPr marL="0" indent="0">
              <a:spcBef>
                <a:spcPts val="0"/>
              </a:spcBef>
              <a:spcAft>
                <a:spcPts val="0"/>
              </a:spcAft>
              <a:buNone/>
            </a:pPr>
            <a:endParaRPr lang="en-US" i="1" dirty="0">
              <a:latin typeface="Times New Roman" panose="02020603050405020304" pitchFamily="18" charset="0"/>
              <a:cs typeface="Times New Roman" panose="02020603050405020304" pitchFamily="18" charset="0"/>
            </a:endParaRPr>
          </a:p>
          <a:p>
            <a:pPr marL="0" indent="0">
              <a:spcBef>
                <a:spcPts val="0"/>
              </a:spcBef>
              <a:spcAft>
                <a:spcPts val="0"/>
              </a:spcAft>
              <a:buNone/>
            </a:pPr>
            <a:endParaRPr lang="en-US" i="1" dirty="0">
              <a:latin typeface="Times New Roman" panose="02020603050405020304" pitchFamily="18" charset="0"/>
              <a:cs typeface="Times New Roman" panose="02020603050405020304" pitchFamily="18" charset="0"/>
            </a:endParaRPr>
          </a:p>
          <a:p>
            <a:pPr marL="0" indent="0">
              <a:spcBef>
                <a:spcPts val="0"/>
              </a:spcBef>
              <a:spcAft>
                <a:spcPts val="0"/>
              </a:spcAft>
              <a:buNone/>
            </a:pPr>
            <a:r>
              <a:rPr lang="en-US" dirty="0">
                <a:latin typeface="Times New Roman" panose="02020603050405020304" pitchFamily="18" charset="0"/>
                <a:cs typeface="Times New Roman" panose="02020603050405020304" pitchFamily="18" charset="0"/>
              </a:rPr>
              <a:t>                                   Selection                 Outcome</a:t>
            </a:r>
          </a:p>
        </p:txBody>
      </p:sp>
      <p:pic>
        <p:nvPicPr>
          <p:cNvPr id="10" name="Picture 9">
            <a:extLst>
              <a:ext uri="{FF2B5EF4-FFF2-40B4-BE49-F238E27FC236}">
                <a16:creationId xmlns:a16="http://schemas.microsoft.com/office/drawing/2014/main" id="{440BA4C8-CAA3-031E-ABE4-2938CF9EA5BF}"/>
              </a:ext>
            </a:extLst>
          </p:cNvPr>
          <p:cNvPicPr>
            <a:picLocks noChangeAspect="1"/>
          </p:cNvPicPr>
          <p:nvPr/>
        </p:nvPicPr>
        <p:blipFill>
          <a:blip r:embed="rId3"/>
          <a:stretch>
            <a:fillRect/>
          </a:stretch>
        </p:blipFill>
        <p:spPr>
          <a:xfrm>
            <a:off x="2819400" y="3671001"/>
            <a:ext cx="11150600" cy="225736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6605"/>
            <a:ext cx="9144000" cy="612648"/>
          </a:xfrm>
        </p:spPr>
        <p:txBody>
          <a:bodyPr/>
          <a:lstStyle/>
          <a:p>
            <a:r>
              <a:rPr lang="en-US" b="1"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My Approach </a:t>
            </a:r>
            <a:r>
              <a:rPr lang="en-US" sz="3600" b="1" dirty="0">
                <a:latin typeface="Times New Roman" panose="02020603050405020304" pitchFamily="18" charset="0"/>
                <a:cs typeface="Times New Roman" panose="02020603050405020304" pitchFamily="18" charset="0"/>
                <a:sym typeface="Symbol" panose="05050102010706020507" pitchFamily="18" charset="2"/>
              </a:rPr>
              <a:t></a:t>
            </a:r>
            <a:r>
              <a:rPr lang="en-US" sz="3600" b="1" dirty="0">
                <a:latin typeface="Times New Roman" panose="02020603050405020304" pitchFamily="18" charset="0"/>
                <a:cs typeface="Times New Roman" panose="02020603050405020304" pitchFamily="18" charset="0"/>
              </a:rPr>
              <a:t> Finally</a:t>
            </a:r>
          </a:p>
        </p:txBody>
      </p:sp>
      <p:sp>
        <p:nvSpPr>
          <p:cNvPr id="4" name="Footer Placeholder 3"/>
          <p:cNvSpPr>
            <a:spLocks noGrp="1"/>
          </p:cNvSpPr>
          <p:nvPr>
            <p:ph type="ftr" sz="quarter" idx="11"/>
          </p:nvPr>
        </p:nvSpPr>
        <p:spPr>
          <a:xfrm>
            <a:off x="381000" y="6553200"/>
            <a:ext cx="1447800" cy="304800"/>
          </a:xfrm>
        </p:spPr>
        <p:txBody>
          <a:bodyPr/>
          <a:lstStyle/>
          <a:p>
            <a:r>
              <a:rPr lang="en-US" dirty="0"/>
              <a:t>JSM 2024</a:t>
            </a:r>
          </a:p>
        </p:txBody>
      </p:sp>
      <p:sp>
        <p:nvSpPr>
          <p:cNvPr id="5" name="Slide Number Placeholder 4"/>
          <p:cNvSpPr>
            <a:spLocks noGrp="1"/>
          </p:cNvSpPr>
          <p:nvPr>
            <p:ph type="sldNum" sz="quarter" idx="10"/>
          </p:nvPr>
        </p:nvSpPr>
        <p:spPr>
          <a:xfrm>
            <a:off x="0" y="6553200"/>
            <a:ext cx="533400" cy="304800"/>
          </a:xfrm>
        </p:spPr>
        <p:txBody>
          <a:bodyPr/>
          <a:lstStyle/>
          <a:p>
            <a:fld id="{D4325D4D-289E-48C1-B277-2BEB492A7D19}" type="slidenum">
              <a:rPr lang="en-US" smtClean="0"/>
              <a:pPr/>
              <a:t>10</a:t>
            </a:fld>
            <a:endParaRPr lang="en-US" dirty="0"/>
          </a:p>
        </p:txBody>
      </p:sp>
      <mc:AlternateContent xmlns:mc="http://schemas.openxmlformats.org/markup-compatibility/2006" xmlns:a14="http://schemas.microsoft.com/office/drawing/2010/main">
        <mc:Choice Requires="a14">
          <p:sp>
            <p:nvSpPr>
              <p:cNvPr id="18" name="Content Placeholder 17">
                <a:extLst>
                  <a:ext uri="{FF2B5EF4-FFF2-40B4-BE49-F238E27FC236}">
                    <a16:creationId xmlns:a16="http://schemas.microsoft.com/office/drawing/2014/main" id="{B16FEBE3-6E2A-468E-AEE4-CF70A3ECE1B6}"/>
                  </a:ext>
                </a:extLst>
              </p:cNvPr>
              <p:cNvSpPr>
                <a:spLocks noGrp="1" noRot="1" noMove="1" noResize="1" noEditPoints="1" noAdjustHandles="1" noChangeArrowheads="1" noChangeShapeType="1"/>
              </p:cNvSpPr>
              <p:nvPr>
                <p:ph sz="half" idx="1"/>
              </p:nvPr>
            </p:nvSpPr>
            <p:spPr>
              <a:xfrm>
                <a:off x="0" y="427037"/>
                <a:ext cx="12507639" cy="6430963"/>
              </a:xfrm>
            </p:spPr>
            <p:txBody>
              <a:bodyPr/>
              <a:lstStyle/>
              <a:p>
                <a:pPr marL="0" indent="0">
                  <a:lnSpc>
                    <a:spcPct val="200000"/>
                  </a:lnSpc>
                  <a:buNone/>
                </a:pPr>
                <a:r>
                  <a:rPr lang="en-US" sz="2800" dirty="0">
                    <a:latin typeface="Times New Roman" panose="02020603050405020304" pitchFamily="18" charset="0"/>
                    <a:cs typeface="Times New Roman" panose="02020603050405020304" pitchFamily="18" charset="0"/>
                  </a:rPr>
                  <a:t>    For a </a:t>
                </a:r>
                <a:r>
                  <a:rPr lang="en-US" sz="2800" i="1" dirty="0">
                    <a:latin typeface="Times New Roman" panose="02020603050405020304" pitchFamily="18" charset="0"/>
                    <a:cs typeface="Times New Roman" panose="02020603050405020304" pitchFamily="18" charset="0"/>
                  </a:rPr>
                  <a:t>sensitivity</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analysis </a:t>
                </a:r>
                <a:r>
                  <a:rPr lang="en-US" sz="2800" dirty="0">
                    <a:latin typeface="Times New Roman" panose="02020603050405020304" pitchFamily="18" charset="0"/>
                    <a:cs typeface="Times New Roman" panose="02020603050405020304" pitchFamily="18" charset="0"/>
                  </a:rPr>
                  <a:t>we can replace</a:t>
                </a:r>
              </a:p>
              <a:p>
                <a:pPr marL="0" indent="0">
                  <a:lnSpc>
                    <a:spcPct val="150000"/>
                  </a:lnSpc>
                  <a:buNone/>
                </a:pPr>
                <a:r>
                  <a:rPr lang="en-US" sz="3200" b="1" dirty="0">
                    <a:cs typeface="Times New Roman" panose="02020603050405020304" pitchFamily="18" charset="0"/>
                  </a:rPr>
                  <a:t>    </a:t>
                </a:r>
                <a14:m>
                  <m:oMath xmlns:m="http://schemas.openxmlformats.org/officeDocument/2006/math">
                    <m:acc>
                      <m:accPr>
                        <m:chr m:val="̃"/>
                        <m:ctrlPr>
                          <a:rPr lang="en-US" sz="3200" b="1" i="1" dirty="0" smtClean="0">
                            <a:latin typeface="Cambria Math" panose="02040503050406030204" pitchFamily="18" charset="0"/>
                            <a:cs typeface="Times New Roman" panose="02020603050405020304" pitchFamily="18" charset="0"/>
                          </a:rPr>
                        </m:ctrlPr>
                      </m:accPr>
                      <m:e>
                        <m:r>
                          <a:rPr lang="en-US" sz="3200" b="1" i="0" dirty="0" smtClean="0">
                            <a:latin typeface="Cambria Math" panose="02040503050406030204" pitchFamily="18" charset="0"/>
                            <a:cs typeface="Times New Roman" panose="02020603050405020304" pitchFamily="18" charset="0"/>
                          </a:rPr>
                          <m:t>𝐱</m:t>
                        </m:r>
                      </m:e>
                    </m:acc>
                  </m:oMath>
                </a14:m>
                <a:r>
                  <a:rPr lang="en-US" sz="3200" i="1" baseline="-25000" dirty="0" err="1">
                    <a:latin typeface="Times New Roman" panose="02020603050405020304" pitchFamily="18" charset="0"/>
                    <a:cs typeface="Times New Roman" panose="02020603050405020304" pitchFamily="18" charset="0"/>
                  </a:rPr>
                  <a:t>k</a:t>
                </a:r>
                <a:r>
                  <a:rPr lang="en-US" sz="3200" i="1" baseline="30000" dirty="0" err="1">
                    <a:latin typeface="Times New Roman" panose="02020603050405020304" pitchFamily="18" charset="0"/>
                    <a:cs typeface="Times New Roman" panose="02020603050405020304" pitchFamily="18" charset="0"/>
                  </a:rPr>
                  <a:t>T</a:t>
                </a:r>
                <a:r>
                  <a:rPr lang="en-US" sz="3200" i="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in</a:t>
                </a:r>
                <a:r>
                  <a:rPr lang="en-US" sz="3200" dirty="0">
                    <a:latin typeface="Times New Roman" panose="02020603050405020304" pitchFamily="18" charset="0"/>
                    <a:cs typeface="Times New Roman" panose="02020603050405020304" pitchFamily="18" charset="0"/>
                  </a:rPr>
                  <a:t> </a:t>
                </a:r>
                <a14:m>
                  <m:oMath xmlns:m="http://schemas.openxmlformats.org/officeDocument/2006/math">
                    <m:r>
                      <m:rPr>
                        <m:nor/>
                      </m:rPr>
                      <a:rPr lang="en-US" sz="3200" b="0" i="1" smtClean="0">
                        <a:latin typeface="Cambria Math" panose="02040503050406030204" pitchFamily="18" charset="0"/>
                        <a:cs typeface="Times New Roman" panose="02020603050405020304" pitchFamily="18" charset="0"/>
                        <a:sym typeface="Symbol" panose="05050102010706020507" pitchFamily="18" charset="2"/>
                      </a:rPr>
                      <m:t>p</m:t>
                    </m:r>
                    <m:r>
                      <m:rPr>
                        <m:nor/>
                      </m:rPr>
                      <a:rPr lang="en-US" sz="3200" dirty="0" smtClean="0">
                        <a:latin typeface="Times New Roman" panose="02020603050405020304" pitchFamily="18" charset="0"/>
                        <a:cs typeface="Times New Roman" panose="02020603050405020304" pitchFamily="18" charset="0"/>
                      </a:rPr>
                      <m:t>(</m:t>
                    </m:r>
                    <m:acc>
                      <m:accPr>
                        <m:chr m:val="̃"/>
                        <m:ctrlPr>
                          <a:rPr lang="en-US" sz="3200" i="1" dirty="0" smtClean="0">
                            <a:latin typeface="Cambria Math" panose="02040503050406030204" pitchFamily="18" charset="0"/>
                            <a:cs typeface="Times New Roman" panose="02020603050405020304" pitchFamily="18" charset="0"/>
                            <a:sym typeface="Symbol" panose="05050102010706020507" pitchFamily="18" charset="2"/>
                          </a:rPr>
                        </m:ctrlPr>
                      </m:accPr>
                      <m:e>
                        <m:r>
                          <m:rPr>
                            <m:nor/>
                          </m:rPr>
                          <a:rPr lang="en-US" sz="3200" b="1" dirty="0">
                            <a:latin typeface="Times New Roman" panose="02020603050405020304" pitchFamily="18" charset="0"/>
                            <a:cs typeface="Times New Roman" panose="02020603050405020304" pitchFamily="18" charset="0"/>
                          </a:rPr>
                          <m:t>x</m:t>
                        </m:r>
                      </m:e>
                    </m:acc>
                    <m:r>
                      <m:rPr>
                        <m:nor/>
                      </m:rPr>
                      <a:rPr lang="en-US" sz="3200" i="1" baseline="-25000" dirty="0">
                        <a:latin typeface="Times New Roman" panose="02020603050405020304" pitchFamily="18" charset="0"/>
                        <a:cs typeface="Times New Roman" panose="02020603050405020304" pitchFamily="18" charset="0"/>
                      </a:rPr>
                      <m:t>k</m:t>
                    </m:r>
                    <m:r>
                      <m:rPr>
                        <m:nor/>
                      </m:rPr>
                      <a:rPr lang="en-US" sz="3200" i="1" baseline="30000" dirty="0">
                        <a:latin typeface="Times New Roman" panose="02020603050405020304" pitchFamily="18" charset="0"/>
                        <a:cs typeface="Times New Roman" panose="02020603050405020304" pitchFamily="18" charset="0"/>
                      </a:rPr>
                      <m:t>T</m:t>
                    </m:r>
                    <m:r>
                      <m:rPr>
                        <m:nor/>
                      </m:rPr>
                      <a:rPr lang="en-US" sz="3200" b="1" i="0" dirty="0" smtClean="0">
                        <a:latin typeface="Times New Roman" panose="02020603050405020304" pitchFamily="18" charset="0"/>
                        <a:cs typeface="Times New Roman" panose="02020603050405020304" pitchFamily="18" charset="0"/>
                        <a:sym typeface="Symbol" panose="05050102010706020507" pitchFamily="18" charset="2"/>
                      </a:rPr>
                      <m:t>h</m:t>
                    </m:r>
                    <m:r>
                      <m:rPr>
                        <m:nor/>
                      </m:rPr>
                      <a:rPr lang="en-US" sz="3200" i="0" dirty="0" smtClean="0">
                        <a:latin typeface="Times New Roman" panose="02020603050405020304" pitchFamily="18" charset="0"/>
                        <a:cs typeface="Times New Roman" panose="02020603050405020304" pitchFamily="18" charset="0"/>
                        <a:sym typeface="Symbol" panose="05050102010706020507" pitchFamily="18" charset="2"/>
                      </a:rPr>
                      <m:t>)</m:t>
                    </m:r>
                  </m:oMath>
                </a14:m>
                <a:r>
                  <a:rPr lang="en-US" sz="3200" dirty="0">
                    <a:latin typeface="Times New Roman" panose="02020603050405020304" pitchFamily="18" charset="0"/>
                    <a:cs typeface="Times New Roman" panose="02020603050405020304" pitchFamily="18" charset="0"/>
                    <a:sym typeface="Symbol" panose="05050102010706020507" pitchFamily="18" charset="2"/>
                  </a:rPr>
                  <a:t> </a:t>
                </a:r>
                <a:r>
                  <a:rPr lang="en-US" sz="2800" dirty="0">
                    <a:latin typeface="Times New Roman" panose="02020603050405020304" pitchFamily="18" charset="0"/>
                    <a:cs typeface="Times New Roman" panose="02020603050405020304" pitchFamily="18" charset="0"/>
                  </a:rPr>
                  <a:t>by </a:t>
                </a:r>
                <a14:m>
                  <m:oMath xmlns:m="http://schemas.openxmlformats.org/officeDocument/2006/math">
                    <m:acc>
                      <m:accPr>
                        <m:chr m:val="̆"/>
                        <m:ctrlPr>
                          <a:rPr lang="en-US" sz="3200" b="1" i="1" dirty="0" smtClean="0">
                            <a:latin typeface="Cambria Math" panose="02040503050406030204" pitchFamily="18" charset="0"/>
                            <a:cs typeface="Times New Roman" panose="02020603050405020304" pitchFamily="18" charset="0"/>
                          </a:rPr>
                        </m:ctrlPr>
                      </m:accPr>
                      <m:e>
                        <m:r>
                          <a:rPr lang="en-US" sz="3200" b="1" i="0" dirty="0" smtClean="0">
                            <a:latin typeface="Cambria Math" panose="02040503050406030204" pitchFamily="18" charset="0"/>
                            <a:cs typeface="Times New Roman" panose="02020603050405020304" pitchFamily="18" charset="0"/>
                          </a:rPr>
                          <m:t>𝐱</m:t>
                        </m:r>
                      </m:e>
                    </m:acc>
                  </m:oMath>
                </a14:m>
                <a:r>
                  <a:rPr lang="en-US" sz="3200" i="1" baseline="-25000" dirty="0">
                    <a:latin typeface="Times New Roman" panose="02020603050405020304" pitchFamily="18" charset="0"/>
                    <a:cs typeface="Times New Roman" panose="02020603050405020304" pitchFamily="18" charset="0"/>
                  </a:rPr>
                  <a:t>k</a:t>
                </a:r>
                <a:r>
                  <a:rPr lang="en-US" sz="3200" i="1" baseline="30000" dirty="0">
                    <a:latin typeface="Times New Roman" panose="02020603050405020304" pitchFamily="18" charset="0"/>
                    <a:cs typeface="Times New Roman" panose="02020603050405020304" pitchFamily="18" charset="0"/>
                  </a:rPr>
                  <a:t>T</a:t>
                </a:r>
                <a:r>
                  <a:rPr lang="en-US" sz="3200" i="1"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a:t>
                </a:r>
                <a14:m>
                  <m:oMath xmlns:m="http://schemas.openxmlformats.org/officeDocument/2006/math">
                    <m:r>
                      <a:rPr lang="en-US" sz="3200" b="1" dirty="0">
                        <a:latin typeface="Cambria Math" panose="02040503050406030204" pitchFamily="18" charset="0"/>
                        <a:cs typeface="Times New Roman" panose="02020603050405020304" pitchFamily="18" charset="0"/>
                      </a:rPr>
                      <m:t>𝐱</m:t>
                    </m:r>
                  </m:oMath>
                </a14:m>
                <a:r>
                  <a:rPr lang="en-US" sz="3200" i="1" baseline="-25000" dirty="0">
                    <a:latin typeface="Times New Roman" panose="02020603050405020304" pitchFamily="18" charset="0"/>
                    <a:cs typeface="Times New Roman" panose="02020603050405020304" pitchFamily="18" charset="0"/>
                  </a:rPr>
                  <a:t>k</a:t>
                </a:r>
                <a:r>
                  <a:rPr lang="en-US" sz="3200" i="1" baseline="30000" dirty="0">
                    <a:latin typeface="Times New Roman" panose="02020603050405020304" pitchFamily="18" charset="0"/>
                    <a:cs typeface="Times New Roman" panose="02020603050405020304" pitchFamily="18" charset="0"/>
                  </a:rPr>
                  <a:t>T  </a:t>
                </a:r>
                <a14:m>
                  <m:oMath xmlns:m="http://schemas.openxmlformats.org/officeDocument/2006/math">
                    <m:sSub>
                      <m:sSubPr>
                        <m:ctrlPr>
                          <a:rPr lang="en-US" sz="3200" i="1">
                            <a:latin typeface="Cambria Math" panose="02040503050406030204" pitchFamily="18" charset="0"/>
                            <a:cs typeface="Times New Roman" panose="02020603050405020304" pitchFamily="18" charset="0"/>
                          </a:rPr>
                        </m:ctrlPr>
                      </m:sSubPr>
                      <m:e>
                        <m:r>
                          <a:rPr lang="en-US" sz="3200" b="0" i="1" smtClean="0">
                            <a:latin typeface="Cambria Math" panose="02040503050406030204" pitchFamily="18" charset="0"/>
                            <a:cs typeface="Times New Roman" panose="02020603050405020304" pitchFamily="18" charset="0"/>
                          </a:rPr>
                          <m:t>𝑦</m:t>
                        </m:r>
                      </m:e>
                      <m:sub>
                        <m:r>
                          <a:rPr lang="en-US" sz="3200" i="1">
                            <a:latin typeface="Cambria Math" panose="02040503050406030204" pitchFamily="18" charset="0"/>
                            <a:cs typeface="Times New Roman" panose="02020603050405020304" pitchFamily="18" charset="0"/>
                          </a:rPr>
                          <m:t>𝑘</m:t>
                        </m:r>
                      </m:sub>
                    </m:sSub>
                    <m:r>
                      <a:rPr lang="en-US" sz="3200" b="0" i="1" smtClean="0">
                        <a:latin typeface="Cambria Math" panose="02040503050406030204" pitchFamily="18" charset="0"/>
                        <a:cs typeface="Times New Roman" panose="02020603050405020304" pitchFamily="18" charset="0"/>
                      </a:rPr>
                      <m:t>) </m:t>
                    </m:r>
                  </m:oMath>
                </a14:m>
                <a:r>
                  <a:rPr lang="en-US" sz="2800" i="1" dirty="0">
                    <a:latin typeface="Times New Roman" panose="02020603050405020304" pitchFamily="18" charset="0"/>
                    <a:cs typeface="Times New Roman" panose="02020603050405020304" pitchFamily="18" charset="0"/>
                  </a:rPr>
                  <a:t>but not elsewhere</a:t>
                </a:r>
                <a:r>
                  <a:rPr lang="en-US" sz="2800" dirty="0">
                    <a:latin typeface="Times New Roman" panose="02020603050405020304" pitchFamily="18" charset="0"/>
                    <a:cs typeface="Times New Roman" panose="02020603050405020304" pitchFamily="18" charset="0"/>
                  </a:rPr>
                  <a:t>: </a:t>
                </a:r>
              </a:p>
              <a:p>
                <a:pPr marL="0" indent="0">
                  <a:lnSpc>
                    <a:spcPct val="200000"/>
                  </a:lnSpc>
                  <a:buNone/>
                </a:pPr>
                <a:r>
                  <a:rPr lang="en-US" sz="2800" dirty="0">
                    <a:latin typeface="Times New Roman" panose="02020603050405020304" pitchFamily="18" charset="0"/>
                    <a:cs typeface="Times New Roman" panose="02020603050405020304" pitchFamily="18" charset="0"/>
                  </a:rPr>
                  <a:t> </a:t>
                </a:r>
                <a14:m>
                  <m:oMath xmlns:m="http://schemas.openxmlformats.org/officeDocument/2006/math">
                    <m:r>
                      <a:rPr lang="en-US" sz="3200" b="0" i="0" smtClean="0">
                        <a:solidFill>
                          <a:srgbClr val="000000"/>
                        </a:solidFill>
                        <a:latin typeface="Cambria Math" panose="02040503050406030204" pitchFamily="18" charset="0"/>
                        <a:cs typeface="Times New Roman" panose="02020603050405020304" pitchFamily="18" charset="0"/>
                        <a:sym typeface="Symbol" panose="05050102010706020507" pitchFamily="18" charset="2"/>
                      </a:rPr>
                      <m:t>             </m:t>
                    </m:r>
                    <m:nary>
                      <m:naryPr>
                        <m:chr m:val="∑"/>
                        <m:limLoc m:val="subSup"/>
                        <m:supHide m:val="on"/>
                        <m:ctrlPr>
                          <a:rPr lang="en-US" sz="3200" i="1">
                            <a:solidFill>
                              <a:srgbClr val="000000"/>
                            </a:solidFill>
                            <a:latin typeface="Cambria Math" panose="02040503050406030204" pitchFamily="18" charset="0"/>
                            <a:cs typeface="Times New Roman" panose="02020603050405020304" pitchFamily="18" charset="0"/>
                            <a:sym typeface="Symbol" panose="05050102010706020507" pitchFamily="18" charset="2"/>
                          </a:rPr>
                        </m:ctrlPr>
                      </m:naryPr>
                      <m:sub>
                        <m:r>
                          <m:rPr>
                            <m:brk m:alnAt="9"/>
                          </m:rPr>
                          <a:rPr lang="en-US" sz="3200" i="1">
                            <a:solidFill>
                              <a:srgbClr val="000000"/>
                            </a:solidFill>
                            <a:latin typeface="Cambria Math" panose="02040503050406030204" pitchFamily="18" charset="0"/>
                            <a:cs typeface="Times New Roman" panose="02020603050405020304" pitchFamily="18" charset="0"/>
                            <a:sym typeface="Symbol" panose="05050102010706020507" pitchFamily="18" charset="2"/>
                          </a:rPr>
                          <m:t>𝐵</m:t>
                        </m:r>
                      </m:sub>
                      <m:sup/>
                      <m:e>
                        <m:r>
                          <a:rPr lang="en-US" sz="3200" i="1">
                            <a:solidFill>
                              <a:srgbClr val="000000"/>
                            </a:solidFill>
                            <a:latin typeface="Cambria Math" panose="02040503050406030204" pitchFamily="18" charset="0"/>
                            <a:cs typeface="Times New Roman" panose="02020603050405020304" pitchFamily="18" charset="0"/>
                            <a:sym typeface="Symbol" panose="05050102010706020507" pitchFamily="18" charset="2"/>
                          </a:rPr>
                          <m:t>1/</m:t>
                        </m:r>
                        <m:r>
                          <a:rPr lang="en-US" sz="3200" i="1">
                            <a:solidFill>
                              <a:srgbClr val="000000"/>
                            </a:solidFill>
                            <a:latin typeface="Cambria Math" panose="02040503050406030204" pitchFamily="18" charset="0"/>
                            <a:cs typeface="Times New Roman" panose="02020603050405020304" pitchFamily="18" charset="0"/>
                            <a:sym typeface="Symbol" panose="05050102010706020507" pitchFamily="18" charset="2"/>
                          </a:rPr>
                          <m:t>𝑝</m:t>
                        </m:r>
                        <m:r>
                          <a:rPr lang="en-US" sz="3200" i="1">
                            <a:solidFill>
                              <a:srgbClr val="000000"/>
                            </a:solidFill>
                            <a:latin typeface="Cambria Math" panose="02040503050406030204" pitchFamily="18" charset="0"/>
                            <a:cs typeface="Times New Roman" panose="02020603050405020304" pitchFamily="18" charset="0"/>
                            <a:sym typeface="Symbol" panose="05050102010706020507" pitchFamily="18" charset="2"/>
                          </a:rPr>
                          <m:t>(</m:t>
                        </m:r>
                        <m:acc>
                          <m:accPr>
                            <m:chr m:val="̆"/>
                            <m:ctrlPr>
                              <a:rPr lang="en-US" sz="3200" b="1" i="1" dirty="0">
                                <a:latin typeface="Cambria Math" panose="02040503050406030204" pitchFamily="18" charset="0"/>
                                <a:cs typeface="Times New Roman" panose="02020603050405020304" pitchFamily="18" charset="0"/>
                              </a:rPr>
                            </m:ctrlPr>
                          </m:accPr>
                          <m:e>
                            <m:r>
                              <a:rPr lang="en-US" sz="3200" b="1" dirty="0">
                                <a:latin typeface="Cambria Math" panose="02040503050406030204" pitchFamily="18" charset="0"/>
                                <a:cs typeface="Times New Roman" panose="02020603050405020304" pitchFamily="18" charset="0"/>
                              </a:rPr>
                              <m:t>𝐱</m:t>
                            </m:r>
                          </m:e>
                        </m:acc>
                        <m:r>
                          <m:rPr>
                            <m:nor/>
                          </m:rPr>
                          <a:rPr lang="en-US" sz="3200" i="1" baseline="-25000" dirty="0">
                            <a:latin typeface="Times New Roman" panose="02020603050405020304" pitchFamily="18" charset="0"/>
                            <a:cs typeface="Times New Roman" panose="02020603050405020304" pitchFamily="18" charset="0"/>
                          </a:rPr>
                          <m:t>k</m:t>
                        </m:r>
                        <m:r>
                          <m:rPr>
                            <m:nor/>
                          </m:rPr>
                          <a:rPr lang="en-US" sz="3200" i="1" baseline="30000" dirty="0">
                            <a:latin typeface="Times New Roman" panose="02020603050405020304" pitchFamily="18" charset="0"/>
                            <a:cs typeface="Times New Roman" panose="02020603050405020304" pitchFamily="18" charset="0"/>
                          </a:rPr>
                          <m:t>T</m:t>
                        </m:r>
                        <m:r>
                          <m:rPr>
                            <m:nor/>
                          </m:rPr>
                          <a:rPr lang="en-US" sz="3200" b="0" i="1" baseline="30000" dirty="0" smtClean="0">
                            <a:latin typeface="Times New Roman" panose="02020603050405020304" pitchFamily="18" charset="0"/>
                            <a:cs typeface="Times New Roman" panose="02020603050405020304" pitchFamily="18" charset="0"/>
                          </a:rPr>
                          <m:t> </m:t>
                        </m:r>
                        <m:r>
                          <a:rPr lang="en-US" sz="3200" b="1">
                            <a:solidFill>
                              <a:srgbClr val="000000"/>
                            </a:solidFill>
                            <a:latin typeface="Cambria Math" panose="02040503050406030204" pitchFamily="18" charset="0"/>
                            <a:cs typeface="Times New Roman" panose="02020603050405020304" pitchFamily="18" charset="0"/>
                            <a:sym typeface="Symbol" panose="05050102010706020507" pitchFamily="18" charset="2"/>
                          </a:rPr>
                          <m:t>𝐡</m:t>
                        </m:r>
                      </m:e>
                    </m:nary>
                    <m:r>
                      <a:rPr lang="en-US" sz="3200">
                        <a:solidFill>
                          <a:srgbClr val="000000"/>
                        </a:solidFill>
                        <a:latin typeface="Cambria Math" panose="02040503050406030204" pitchFamily="18" charset="0"/>
                        <a:cs typeface="Times New Roman" panose="02020603050405020304" pitchFamily="18" charset="0"/>
                        <a:sym typeface="Symbol" panose="05050102010706020507" pitchFamily="18" charset="2"/>
                      </a:rPr>
                      <m:t>)</m:t>
                    </m:r>
                    <m:sSubSup>
                      <m:sSubSupPr>
                        <m:ctrlPr>
                          <a:rPr lang="en-US" sz="3200" i="1">
                            <a:solidFill>
                              <a:srgbClr val="000000"/>
                            </a:solidFill>
                            <a:latin typeface="Cambria Math" panose="02040503050406030204" pitchFamily="18" charset="0"/>
                            <a:cs typeface="Times New Roman" panose="02020603050405020304" pitchFamily="18" charset="0"/>
                            <a:sym typeface="Symbol" panose="05050102010706020507" pitchFamily="18" charset="2"/>
                          </a:rPr>
                        </m:ctrlPr>
                      </m:sSubSupPr>
                      <m:e>
                        <m:acc>
                          <m:accPr>
                            <m:chr m:val="̃"/>
                            <m:ctrlPr>
                              <a:rPr lang="en-US" sz="3200" b="1" i="1">
                                <a:solidFill>
                                  <a:srgbClr val="000000"/>
                                </a:solidFill>
                                <a:latin typeface="Cambria Math" panose="02040503050406030204" pitchFamily="18" charset="0"/>
                                <a:cs typeface="Times New Roman" panose="02020603050405020304" pitchFamily="18" charset="0"/>
                                <a:sym typeface="Symbol" panose="05050102010706020507" pitchFamily="18" charset="2"/>
                              </a:rPr>
                            </m:ctrlPr>
                          </m:accPr>
                          <m:e>
                            <m:r>
                              <a:rPr lang="en-US" sz="3200" b="1">
                                <a:solidFill>
                                  <a:srgbClr val="000000"/>
                                </a:solidFill>
                                <a:latin typeface="Cambria Math" panose="02040503050406030204" pitchFamily="18" charset="0"/>
                                <a:cs typeface="Times New Roman" panose="02020603050405020304" pitchFamily="18" charset="0"/>
                                <a:sym typeface="Symbol" panose="05050102010706020507" pitchFamily="18" charset="2"/>
                              </a:rPr>
                              <m:t>𝐱</m:t>
                            </m:r>
                          </m:e>
                        </m:acc>
                      </m:e>
                      <m:sub>
                        <m:r>
                          <a:rPr lang="en-US" sz="3200" i="1">
                            <a:solidFill>
                              <a:srgbClr val="000000"/>
                            </a:solidFill>
                            <a:latin typeface="Cambria Math" panose="02040503050406030204" pitchFamily="18" charset="0"/>
                            <a:cs typeface="Times New Roman" panose="02020603050405020304" pitchFamily="18" charset="0"/>
                            <a:sym typeface="Symbol" panose="05050102010706020507" pitchFamily="18" charset="2"/>
                          </a:rPr>
                          <m:t>𝑘</m:t>
                        </m:r>
                      </m:sub>
                      <m:sup>
                        <m:r>
                          <a:rPr lang="en-US" sz="3200" i="1">
                            <a:solidFill>
                              <a:srgbClr val="000000"/>
                            </a:solidFill>
                            <a:latin typeface="Cambria Math" panose="02040503050406030204" pitchFamily="18" charset="0"/>
                            <a:cs typeface="Times New Roman" panose="02020603050405020304" pitchFamily="18" charset="0"/>
                            <a:sym typeface="Symbol" panose="05050102010706020507" pitchFamily="18" charset="2"/>
                          </a:rPr>
                          <m:t> </m:t>
                        </m:r>
                      </m:sup>
                    </m:sSubSup>
                  </m:oMath>
                </a14:m>
                <a:r>
                  <a:rPr lang="en-US" sz="3200" i="1" baseline="-25000" dirty="0">
                    <a:solidFill>
                      <a:srgbClr val="000000"/>
                    </a:solidFill>
                    <a:latin typeface="Times New Roman" panose="02020603050405020304" pitchFamily="18" charset="0"/>
                    <a:cs typeface="Times New Roman" panose="02020603050405020304" pitchFamily="18" charset="0"/>
                    <a:sym typeface="Symbol" panose="05050102010706020507" pitchFamily="18" charset="2"/>
                  </a:rPr>
                  <a:t> </a:t>
                </a:r>
                <a:r>
                  <a:rPr lang="en-US" sz="3200" dirty="0">
                    <a:solidFill>
                      <a:srgbClr val="000000"/>
                    </a:solidFill>
                    <a:latin typeface="Times New Roman" panose="02020603050405020304" pitchFamily="18" charset="0"/>
                    <a:cs typeface="Times New Roman" panose="02020603050405020304" pitchFamily="18" charset="0"/>
                    <a:sym typeface="Symbol" panose="05050102010706020507" pitchFamily="18" charset="2"/>
                  </a:rPr>
                  <a:t>= </a:t>
                </a:r>
                <a14:m>
                  <m:oMath xmlns:m="http://schemas.openxmlformats.org/officeDocument/2006/math">
                    <m:nary>
                      <m:naryPr>
                        <m:chr m:val="∑"/>
                        <m:limLoc m:val="subSup"/>
                        <m:supHide m:val="on"/>
                        <m:ctrlPr>
                          <a:rPr lang="en-US" sz="3200" i="1">
                            <a:solidFill>
                              <a:srgbClr val="000000"/>
                            </a:solidFill>
                            <a:latin typeface="Cambria Math" panose="02040503050406030204" pitchFamily="18" charset="0"/>
                            <a:cs typeface="Times New Roman" panose="02020603050405020304" pitchFamily="18" charset="0"/>
                            <a:sym typeface="Symbol" panose="05050102010706020507" pitchFamily="18" charset="2"/>
                          </a:rPr>
                        </m:ctrlPr>
                      </m:naryPr>
                      <m:sub>
                        <m:r>
                          <m:rPr>
                            <m:brk m:alnAt="1"/>
                          </m:rPr>
                          <a:rPr lang="en-US" sz="3200" i="1">
                            <a:solidFill>
                              <a:srgbClr val="000000"/>
                            </a:solidFill>
                            <a:latin typeface="Cambria Math" panose="02040503050406030204" pitchFamily="18" charset="0"/>
                            <a:cs typeface="Times New Roman" panose="02020603050405020304" pitchFamily="18" charset="0"/>
                            <a:sym typeface="Symbol" panose="05050102010706020507" pitchFamily="18" charset="2"/>
                          </a:rPr>
                          <m:t>𝐴</m:t>
                        </m:r>
                      </m:sub>
                      <m:sup/>
                      <m:e>
                        <m:sSub>
                          <m:sSubPr>
                            <m:ctrlPr>
                              <a:rPr lang="en-US" sz="3200" i="1">
                                <a:solidFill>
                                  <a:srgbClr val="000000"/>
                                </a:solidFill>
                                <a:latin typeface="Cambria Math" panose="02040503050406030204" pitchFamily="18" charset="0"/>
                                <a:cs typeface="Times New Roman" panose="02020603050405020304" pitchFamily="18" charset="0"/>
                                <a:sym typeface="Symbol" panose="05050102010706020507" pitchFamily="18" charset="2"/>
                              </a:rPr>
                            </m:ctrlPr>
                          </m:sSubPr>
                          <m:e>
                            <m:r>
                              <a:rPr lang="en-US" sz="3200" i="1">
                                <a:solidFill>
                                  <a:srgbClr val="000000"/>
                                </a:solidFill>
                                <a:latin typeface="Cambria Math" panose="02040503050406030204" pitchFamily="18" charset="0"/>
                                <a:cs typeface="Times New Roman" panose="02020603050405020304" pitchFamily="18" charset="0"/>
                                <a:sym typeface="Symbol" panose="05050102010706020507" pitchFamily="18" charset="2"/>
                              </a:rPr>
                              <m:t>𝑤</m:t>
                            </m:r>
                          </m:e>
                          <m:sub>
                            <m:r>
                              <a:rPr lang="en-US" sz="3200" i="1">
                                <a:solidFill>
                                  <a:srgbClr val="000000"/>
                                </a:solidFill>
                                <a:latin typeface="Cambria Math" panose="02040503050406030204" pitchFamily="18" charset="0"/>
                                <a:cs typeface="Times New Roman" panose="02020603050405020304" pitchFamily="18" charset="0"/>
                                <a:sym typeface="Symbol" panose="05050102010706020507" pitchFamily="18" charset="2"/>
                              </a:rPr>
                              <m:t>𝑘</m:t>
                            </m:r>
                          </m:sub>
                        </m:sSub>
                      </m:e>
                    </m:nary>
                    <m:sSubSup>
                      <m:sSubSupPr>
                        <m:ctrlPr>
                          <a:rPr lang="en-US" sz="3200" i="1">
                            <a:solidFill>
                              <a:srgbClr val="000000"/>
                            </a:solidFill>
                            <a:latin typeface="Cambria Math" panose="02040503050406030204" pitchFamily="18" charset="0"/>
                            <a:cs typeface="Times New Roman" panose="02020603050405020304" pitchFamily="18" charset="0"/>
                            <a:sym typeface="Symbol" panose="05050102010706020507" pitchFamily="18" charset="2"/>
                          </a:rPr>
                        </m:ctrlPr>
                      </m:sSubSupPr>
                      <m:e>
                        <m:acc>
                          <m:accPr>
                            <m:chr m:val="̃"/>
                            <m:ctrlPr>
                              <a:rPr lang="en-US" sz="3200" b="1" i="1">
                                <a:solidFill>
                                  <a:srgbClr val="000000"/>
                                </a:solidFill>
                                <a:latin typeface="Cambria Math" panose="02040503050406030204" pitchFamily="18" charset="0"/>
                                <a:cs typeface="Times New Roman" panose="02020603050405020304" pitchFamily="18" charset="0"/>
                                <a:sym typeface="Symbol" panose="05050102010706020507" pitchFamily="18" charset="2"/>
                              </a:rPr>
                            </m:ctrlPr>
                          </m:accPr>
                          <m:e>
                            <m:r>
                              <a:rPr lang="en-US" sz="3200" b="1">
                                <a:solidFill>
                                  <a:srgbClr val="000000"/>
                                </a:solidFill>
                                <a:latin typeface="Cambria Math" panose="02040503050406030204" pitchFamily="18" charset="0"/>
                                <a:cs typeface="Times New Roman" panose="02020603050405020304" pitchFamily="18" charset="0"/>
                                <a:sym typeface="Symbol" panose="05050102010706020507" pitchFamily="18" charset="2"/>
                              </a:rPr>
                              <m:t>𝐱</m:t>
                            </m:r>
                          </m:e>
                        </m:acc>
                      </m:e>
                      <m:sub>
                        <m:r>
                          <a:rPr lang="en-US" sz="3200" i="1">
                            <a:solidFill>
                              <a:srgbClr val="000000"/>
                            </a:solidFill>
                            <a:latin typeface="Cambria Math" panose="02040503050406030204" pitchFamily="18" charset="0"/>
                            <a:cs typeface="Times New Roman" panose="02020603050405020304" pitchFamily="18" charset="0"/>
                            <a:sym typeface="Symbol" panose="05050102010706020507" pitchFamily="18" charset="2"/>
                          </a:rPr>
                          <m:t>𝑘</m:t>
                        </m:r>
                      </m:sub>
                      <m:sup>
                        <m:r>
                          <a:rPr lang="en-US" sz="3200" i="1">
                            <a:solidFill>
                              <a:srgbClr val="000000"/>
                            </a:solidFill>
                            <a:latin typeface="Cambria Math" panose="02040503050406030204" pitchFamily="18" charset="0"/>
                            <a:cs typeface="Times New Roman" panose="02020603050405020304" pitchFamily="18" charset="0"/>
                            <a:sym typeface="Symbol" panose="05050102010706020507" pitchFamily="18" charset="2"/>
                          </a:rPr>
                          <m:t> </m:t>
                        </m:r>
                      </m:sup>
                    </m:sSubSup>
                  </m:oMath>
                </a14:m>
                <a:r>
                  <a:rPr lang="en-US" sz="2800" dirty="0">
                    <a:latin typeface="Times New Roman" panose="02020603050405020304" pitchFamily="18" charset="0"/>
                    <a:cs typeface="Times New Roman" panose="02020603050405020304" pitchFamily="18" charset="0"/>
                  </a:rPr>
                  <a:t>,</a:t>
                </a:r>
              </a:p>
              <a:p>
                <a:pPr marL="0" indent="0">
                  <a:lnSpc>
                    <a:spcPct val="200000"/>
                  </a:lnSpc>
                  <a:spcBef>
                    <a:spcPts val="0"/>
                  </a:spcBef>
                  <a:buNone/>
                </a:pPr>
                <a:r>
                  <a:rPr lang="en-US" sz="2800" dirty="0">
                    <a:latin typeface="Times New Roman" panose="02020603050405020304" pitchFamily="18" charset="0"/>
                    <a:cs typeface="Times New Roman" panose="02020603050405020304" pitchFamily="18" charset="0"/>
                  </a:rPr>
                  <a:t>     ma</a:t>
                </a:r>
                <a14:m>
                  <m:oMath xmlns:m="http://schemas.openxmlformats.org/officeDocument/2006/math">
                    <m:r>
                      <m:rPr>
                        <m:sty m:val="p"/>
                      </m:rPr>
                      <a:rPr lang="en-US" sz="2800">
                        <a:latin typeface="Cambria Math" panose="02040503050406030204" pitchFamily="18" charset="0"/>
                        <a:cs typeface="Times New Roman" panose="02020603050405020304" pitchFamily="18" charset="0"/>
                      </a:rPr>
                      <m:t>king</m:t>
                    </m:r>
                    <m:r>
                      <a:rPr lang="en-US" sz="2800">
                        <a:latin typeface="Cambria Math" panose="02040503050406030204" pitchFamily="18" charset="0"/>
                        <a:cs typeface="Times New Roman" panose="02020603050405020304" pitchFamily="18" charset="0"/>
                      </a:rPr>
                      <m:t> </m:t>
                    </m:r>
                    <m:r>
                      <m:rPr>
                        <m:sty m:val="p"/>
                      </m:rPr>
                      <a:rPr lang="en-US" sz="2800">
                        <a:latin typeface="Cambria Math" panose="02040503050406030204" pitchFamily="18" charset="0"/>
                        <a:cs typeface="Times New Roman" panose="02020603050405020304" pitchFamily="18" charset="0"/>
                      </a:rPr>
                      <m:t>inclusion</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in</m:t>
                    </m:r>
                    <m:r>
                      <a:rPr lang="en-US" sz="2800" b="0" i="0" smtClean="0">
                        <a:latin typeface="Cambria Math" panose="02040503050406030204" pitchFamily="18" charset="0"/>
                        <a:cs typeface="Times New Roman" panose="02020603050405020304" pitchFamily="18" charset="0"/>
                      </a:rPr>
                      <m:t> </m:t>
                    </m:r>
                    <m:r>
                      <a:rPr lang="en-US" sz="2800" b="0" i="1" smtClean="0">
                        <a:latin typeface="Cambria Math" panose="02040503050406030204" pitchFamily="18" charset="0"/>
                        <a:cs typeface="Times New Roman" panose="02020603050405020304" pitchFamily="18" charset="0"/>
                      </a:rPr>
                      <m:t>𝐵</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a</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function</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of</m:t>
                    </m:r>
                    <m:r>
                      <a:rPr lang="en-US" sz="2800" b="0" i="0" smtClean="0">
                        <a:latin typeface="Cambria Math" panose="02040503050406030204" pitchFamily="18" charset="0"/>
                        <a:cs typeface="Times New Roman" panose="02020603050405020304" pitchFamily="18" charset="0"/>
                      </a:rPr>
                      <m:t> </m:t>
                    </m:r>
                    <m:r>
                      <a:rPr lang="en-US" sz="2800" b="0" i="1" smtClean="0">
                        <a:latin typeface="Cambria Math" panose="02040503050406030204" pitchFamily="18" charset="0"/>
                        <a:cs typeface="Times New Roman" panose="02020603050405020304" pitchFamily="18" charset="0"/>
                      </a:rPr>
                      <m:t>𝑦</m:t>
                    </m:r>
                    <m:r>
                      <a:rPr lang="en-US" sz="2800" b="0" i="1" baseline="-25000" smtClean="0">
                        <a:latin typeface="Cambria Math" panose="02040503050406030204" pitchFamily="18" charset="0"/>
                        <a:cs typeface="Times New Roman" panose="02020603050405020304" pitchFamily="18" charset="0"/>
                      </a:rPr>
                      <m:t>𝑘</m:t>
                    </m:r>
                    <m:r>
                      <a:rPr lang="en-US" sz="2800" b="0" i="1"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in</m:t>
                    </m:r>
                    <m:r>
                      <a:rPr lang="en-US" sz="2800" b="0" i="1" smtClean="0">
                        <a:latin typeface="Cambria Math" panose="02040503050406030204" pitchFamily="18" charset="0"/>
                        <a:cs typeface="Times New Roman" panose="02020603050405020304" pitchFamily="18" charset="0"/>
                      </a:rPr>
                      <m:t> </m:t>
                    </m:r>
                    <m:acc>
                      <m:accPr>
                        <m:chr m:val="̆"/>
                        <m:ctrlPr>
                          <a:rPr lang="en-US" sz="2800" b="1" i="1" dirty="0">
                            <a:latin typeface="Cambria Math" panose="02040503050406030204" pitchFamily="18" charset="0"/>
                            <a:cs typeface="Times New Roman" panose="02020603050405020304" pitchFamily="18" charset="0"/>
                          </a:rPr>
                        </m:ctrlPr>
                      </m:accPr>
                      <m:e>
                        <m:r>
                          <a:rPr lang="en-US" sz="2800" b="1" dirty="0">
                            <a:latin typeface="Cambria Math" panose="02040503050406030204" pitchFamily="18" charset="0"/>
                            <a:cs typeface="Times New Roman" panose="02020603050405020304" pitchFamily="18" charset="0"/>
                          </a:rPr>
                          <m:t>𝐱</m:t>
                        </m:r>
                      </m:e>
                    </m:acc>
                  </m:oMath>
                </a14:m>
                <a:r>
                  <a:rPr lang="en-US" sz="2800" i="1" baseline="-25000" dirty="0">
                    <a:latin typeface="Times New Roman" panose="02020603050405020304" pitchFamily="18" charset="0"/>
                    <a:cs typeface="Times New Roman" panose="02020603050405020304" pitchFamily="18" charset="0"/>
                  </a:rPr>
                  <a:t>k</a:t>
                </a:r>
                <a:r>
                  <a:rPr lang="en-US" sz="2800" dirty="0">
                    <a:latin typeface="Times New Roman" panose="02020603050405020304" pitchFamily="18" charset="0"/>
                    <a:cs typeface="Times New Roman" panose="02020603050405020304" pitchFamily="18" charset="0"/>
                  </a:rPr>
                  <a:t>)</a:t>
                </a:r>
              </a:p>
              <a:p>
                <a:pPr marL="0" indent="0">
                  <a:lnSpc>
                    <a:spcPct val="150000"/>
                  </a:lnSpc>
                  <a:spcBef>
                    <a:spcPts val="0"/>
                  </a:spcBef>
                  <a:spcAft>
                    <a:spcPts val="1800"/>
                  </a:spcAft>
                  <a:buNone/>
                </a:pPr>
                <a:r>
                  <a:rPr lang="en-US" sz="2800" dirty="0">
                    <a:latin typeface="Times New Roman" panose="02020603050405020304" pitchFamily="18" charset="0"/>
                    <a:cs typeface="Times New Roman" panose="02020603050405020304" pitchFamily="18" charset="0"/>
                  </a:rPr>
                  <a:t>     while we still calibrate on </a:t>
                </a:r>
                <a14:m>
                  <m:oMath xmlns:m="http://schemas.openxmlformats.org/officeDocument/2006/math">
                    <m:sSub>
                      <m:sSubPr>
                        <m:ctrlPr>
                          <a:rPr lang="en-US" sz="2800" i="1">
                            <a:latin typeface="Cambria Math" panose="02040503050406030204" pitchFamily="18" charset="0"/>
                            <a:cs typeface="Times New Roman" panose="02020603050405020304" pitchFamily="18" charset="0"/>
                          </a:rPr>
                        </m:ctrlPr>
                      </m:sSubPr>
                      <m:e>
                        <m:acc>
                          <m:accPr>
                            <m:chr m:val="̂"/>
                            <m:ctrlPr>
                              <a:rPr lang="en-US" sz="2800" i="1">
                                <a:latin typeface="Cambria Math" panose="02040503050406030204" pitchFamily="18" charset="0"/>
                                <a:cs typeface="Times New Roman" panose="02020603050405020304" pitchFamily="18" charset="0"/>
                              </a:rPr>
                            </m:ctrlPr>
                          </m:accPr>
                          <m:e>
                            <m:r>
                              <a:rPr lang="en-US" sz="2800" i="1">
                                <a:latin typeface="Cambria Math" panose="02040503050406030204" pitchFamily="18" charset="0"/>
                                <a:cs typeface="Times New Roman" panose="02020603050405020304" pitchFamily="18" charset="0"/>
                              </a:rPr>
                              <m:t>𝑦</m:t>
                            </m:r>
                          </m:e>
                        </m:acc>
                      </m:e>
                      <m:sub>
                        <m:r>
                          <a:rPr lang="en-US" sz="2800" i="1">
                            <a:latin typeface="Cambria Math" panose="02040503050406030204" pitchFamily="18" charset="0"/>
                            <a:cs typeface="Times New Roman" panose="02020603050405020304" pitchFamily="18" charset="0"/>
                          </a:rPr>
                          <m:t>𝑘</m:t>
                        </m:r>
                      </m:sub>
                    </m:sSub>
                  </m:oMath>
                </a14:m>
                <a:r>
                  <a:rPr lang="en-US" sz="2800" dirty="0">
                    <a:latin typeface="Times New Roman" panose="02020603050405020304" pitchFamily="18" charset="0"/>
                    <a:cs typeface="Times New Roman" panose="02020603050405020304" pitchFamily="18" charset="0"/>
                  </a:rPr>
                  <a:t> (in </a:t>
                </a:r>
                <a14:m>
                  <m:oMath xmlns:m="http://schemas.openxmlformats.org/officeDocument/2006/math">
                    <m:sSubSup>
                      <m:sSubSupPr>
                        <m:ctrlPr>
                          <a:rPr lang="en-US" sz="2800" i="1">
                            <a:solidFill>
                              <a:srgbClr val="000000"/>
                            </a:solidFill>
                            <a:latin typeface="Cambria Math" panose="02040503050406030204" pitchFamily="18" charset="0"/>
                            <a:cs typeface="Times New Roman" panose="02020603050405020304" pitchFamily="18" charset="0"/>
                            <a:sym typeface="Symbol" panose="05050102010706020507" pitchFamily="18" charset="2"/>
                          </a:rPr>
                        </m:ctrlPr>
                      </m:sSubSupPr>
                      <m:e>
                        <m:acc>
                          <m:accPr>
                            <m:chr m:val="̃"/>
                            <m:ctrlPr>
                              <a:rPr lang="en-US" sz="2800" b="1" i="1">
                                <a:solidFill>
                                  <a:srgbClr val="000000"/>
                                </a:solidFill>
                                <a:latin typeface="Cambria Math" panose="02040503050406030204" pitchFamily="18" charset="0"/>
                                <a:cs typeface="Times New Roman" panose="02020603050405020304" pitchFamily="18" charset="0"/>
                                <a:sym typeface="Symbol" panose="05050102010706020507" pitchFamily="18" charset="2"/>
                              </a:rPr>
                            </m:ctrlPr>
                          </m:accPr>
                          <m:e>
                            <m:r>
                              <a:rPr lang="en-US" sz="2800" b="1">
                                <a:solidFill>
                                  <a:srgbClr val="000000"/>
                                </a:solidFill>
                                <a:latin typeface="Cambria Math" panose="02040503050406030204" pitchFamily="18" charset="0"/>
                                <a:cs typeface="Times New Roman" panose="02020603050405020304" pitchFamily="18" charset="0"/>
                                <a:sym typeface="Symbol" panose="05050102010706020507" pitchFamily="18" charset="2"/>
                              </a:rPr>
                              <m:t>𝐱</m:t>
                            </m:r>
                          </m:e>
                        </m:acc>
                      </m:e>
                      <m:sub>
                        <m:r>
                          <a:rPr lang="en-US" sz="2800" i="1">
                            <a:solidFill>
                              <a:srgbClr val="000000"/>
                            </a:solidFill>
                            <a:latin typeface="Cambria Math" panose="02040503050406030204" pitchFamily="18" charset="0"/>
                            <a:cs typeface="Times New Roman" panose="02020603050405020304" pitchFamily="18" charset="0"/>
                            <a:sym typeface="Symbol" panose="05050102010706020507" pitchFamily="18" charset="2"/>
                          </a:rPr>
                          <m:t>𝑘</m:t>
                        </m:r>
                      </m:sub>
                      <m:sup>
                        <m:r>
                          <a:rPr lang="en-US" sz="2800" i="1">
                            <a:solidFill>
                              <a:srgbClr val="000000"/>
                            </a:solidFill>
                            <a:latin typeface="Cambria Math" panose="02040503050406030204" pitchFamily="18" charset="0"/>
                            <a:cs typeface="Times New Roman" panose="02020603050405020304" pitchFamily="18" charset="0"/>
                            <a:sym typeface="Symbol" panose="05050102010706020507" pitchFamily="18" charset="2"/>
                          </a:rPr>
                          <m:t> </m:t>
                        </m:r>
                      </m:sup>
                    </m:sSubSup>
                  </m:oMath>
                </a14:m>
                <a:r>
                  <a:rPr lang="en-US" sz="28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en-US" sz="2800" dirty="0">
                    <a:latin typeface="Times New Roman" panose="02020603050405020304" pitchFamily="18" charset="0"/>
                    <a:cs typeface="Times New Roman" panose="02020603050405020304" pitchFamily="18" charset="0"/>
                  </a:rPr>
                  <a:t>    This measures the upper bound on the bias when </a:t>
                </a:r>
              </a:p>
              <a:p>
                <a:pPr marL="0" indent="0">
                  <a:lnSpc>
                    <a:spcPct val="120000"/>
                  </a:lnSpc>
                  <a:spcBef>
                    <a:spcPts val="0"/>
                  </a:spcBef>
                  <a:buNone/>
                </a:pPr>
                <a:r>
                  <a:rPr lang="en-US" sz="2800" dirty="0">
                    <a:latin typeface="Times New Roman" panose="02020603050405020304" pitchFamily="18" charset="0"/>
                    <a:cs typeface="Times New Roman" panose="02020603050405020304" pitchFamily="18" charset="0"/>
                  </a:rPr>
                  <a:t>     inclusion in </a:t>
                </a:r>
                <a:r>
                  <a:rPr lang="en-US" sz="2800" i="1" dirty="0">
                    <a:latin typeface="Times New Roman" panose="02020603050405020304" pitchFamily="18" charset="0"/>
                    <a:cs typeface="Times New Roman" panose="02020603050405020304" pitchFamily="18" charset="0"/>
                  </a:rPr>
                  <a:t>B</a:t>
                </a:r>
                <a:r>
                  <a:rPr lang="en-US" sz="2800" dirty="0">
                    <a:latin typeface="Times New Roman" panose="02020603050405020304" pitchFamily="18" charset="0"/>
                    <a:cs typeface="Times New Roman" panose="02020603050405020304" pitchFamily="18" charset="0"/>
                  </a:rPr>
                  <a:t> is in truth a function of </a:t>
                </a:r>
                <a:r>
                  <a:rPr lang="en-US" sz="2800" i="1" dirty="0">
                    <a:latin typeface="Times New Roman" panose="02020603050405020304" pitchFamily="18" charset="0"/>
                    <a:cs typeface="Times New Roman" panose="02020603050405020304" pitchFamily="18" charset="0"/>
                  </a:rPr>
                  <a:t>y</a:t>
                </a:r>
                <a:r>
                  <a:rPr lang="en-US" sz="2800" dirty="0">
                    <a:latin typeface="Times New Roman" panose="02020603050405020304" pitchFamily="18" charset="0"/>
                    <a:cs typeface="Times New Roman" panose="02020603050405020304" pitchFamily="18" charset="0"/>
                  </a:rPr>
                  <a:t> (under certain</a:t>
                </a:r>
              </a:p>
              <a:p>
                <a:pPr marL="0" indent="0">
                  <a:lnSpc>
                    <a:spcPct val="120000"/>
                  </a:lnSpc>
                  <a:spcBef>
                    <a:spcPts val="0"/>
                  </a:spcBef>
                  <a:buNone/>
                </a:pPr>
                <a:r>
                  <a:rPr lang="en-US" sz="2800" dirty="0">
                    <a:latin typeface="Times New Roman" panose="02020603050405020304" pitchFamily="18" charset="0"/>
                    <a:cs typeface="Times New Roman" panose="02020603050405020304" pitchFamily="18" charset="0"/>
                  </a:rPr>
                  <a:t>     assumptions). </a:t>
                </a:r>
              </a:p>
              <a:p>
                <a:pPr marL="0" indent="0">
                  <a:lnSpc>
                    <a:spcPct val="120000"/>
                  </a:lnSpc>
                  <a:buNone/>
                </a:pPr>
                <a:endParaRPr lang="en-US" sz="1600" dirty="0">
                  <a:latin typeface="Cambria Math" panose="02040503050406030204" pitchFamily="18" charset="0"/>
                  <a:cs typeface="Times New Roman" panose="02020603050405020304" pitchFamily="18" charset="0"/>
                </a:endParaRP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endParaRPr lang="en-US" sz="2800" dirty="0">
                  <a:latin typeface="Times New Roman" panose="02020603050405020304" pitchFamily="18" charset="0"/>
                  <a:cs typeface="Times New Roman" panose="02020603050405020304" pitchFamily="18" charset="0"/>
                </a:endParaRPr>
              </a:p>
            </p:txBody>
          </p:sp>
        </mc:Choice>
        <mc:Fallback xmlns="">
          <p:sp>
            <p:nvSpPr>
              <p:cNvPr id="18" name="Content Placeholder 17">
                <a:extLst>
                  <a:ext uri="{FF2B5EF4-FFF2-40B4-BE49-F238E27FC236}">
                    <a16:creationId xmlns:a16="http://schemas.microsoft.com/office/drawing/2014/main" id="{B16FEBE3-6E2A-468E-AEE4-CF70A3ECE1B6}"/>
                  </a:ext>
                </a:extLst>
              </p:cNvPr>
              <p:cNvSpPr>
                <a:spLocks noGrp="1" noRot="1" noChangeAspect="1" noMove="1" noResize="1" noEditPoints="1" noAdjustHandles="1" noChangeArrowheads="1" noChangeShapeType="1" noTextEdit="1"/>
              </p:cNvSpPr>
              <p:nvPr>
                <p:ph sz="half" idx="1"/>
              </p:nvPr>
            </p:nvSpPr>
            <p:spPr>
              <a:xfrm>
                <a:off x="0" y="427037"/>
                <a:ext cx="12507639" cy="6430963"/>
              </a:xfrm>
              <a:blipFill>
                <a:blip r:embed="rId3"/>
                <a:stretch>
                  <a:fillRect/>
                </a:stretch>
              </a:blipFill>
            </p:spPr>
            <p:txBody>
              <a:bodyPr/>
              <a:lstStyle/>
              <a:p>
                <a:r>
                  <a:rPr lang="en-US">
                    <a:noFill/>
                  </a:rPr>
                  <a:t> </a:t>
                </a:r>
              </a:p>
            </p:txBody>
          </p:sp>
        </mc:Fallback>
      </mc:AlternateContent>
      <p:sp>
        <p:nvSpPr>
          <p:cNvPr id="19" name="Rectangle 11">
            <a:extLst>
              <a:ext uri="{FF2B5EF4-FFF2-40B4-BE49-F238E27FC236}">
                <a16:creationId xmlns:a16="http://schemas.microsoft.com/office/drawing/2014/main" id="{923D044D-F84E-44D1-8AFC-2EBAB9F58EDF}"/>
              </a:ext>
            </a:extLst>
          </p:cNvPr>
          <p:cNvSpPr>
            <a:spLocks noChangeArrowheads="1"/>
          </p:cNvSpPr>
          <p:nvPr/>
        </p:nvSpPr>
        <p:spPr bwMode="auto">
          <a:xfrm>
            <a:off x="-1" y="838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3">
            <a:extLst>
              <a:ext uri="{FF2B5EF4-FFF2-40B4-BE49-F238E27FC236}">
                <a16:creationId xmlns:a16="http://schemas.microsoft.com/office/drawing/2014/main" id="{6464E7DD-F8F4-46D6-93A5-48AA328BA1C8}"/>
              </a:ext>
            </a:extLst>
          </p:cNvPr>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06900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4385"/>
            <a:ext cx="9144000" cy="612648"/>
          </a:xfrm>
        </p:spPr>
        <p:txBody>
          <a:bodyPr/>
          <a:lstStyle/>
          <a:p>
            <a:r>
              <a:rPr lang="en-US" b="1"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Problems, Problems</a:t>
            </a:r>
          </a:p>
        </p:txBody>
      </p:sp>
      <p:sp>
        <p:nvSpPr>
          <p:cNvPr id="4" name="Footer Placeholder 3"/>
          <p:cNvSpPr>
            <a:spLocks noGrp="1"/>
          </p:cNvSpPr>
          <p:nvPr>
            <p:ph type="ftr" sz="quarter" idx="11"/>
          </p:nvPr>
        </p:nvSpPr>
        <p:spPr>
          <a:xfrm>
            <a:off x="418605" y="6553200"/>
            <a:ext cx="1447800" cy="304800"/>
          </a:xfrm>
        </p:spPr>
        <p:txBody>
          <a:bodyPr/>
          <a:lstStyle/>
          <a:p>
            <a:r>
              <a:rPr lang="en-US" dirty="0"/>
              <a:t>JSM 2024</a:t>
            </a:r>
          </a:p>
        </p:txBody>
      </p:sp>
      <p:sp>
        <p:nvSpPr>
          <p:cNvPr id="5" name="Slide Number Placeholder 4"/>
          <p:cNvSpPr>
            <a:spLocks noGrp="1"/>
          </p:cNvSpPr>
          <p:nvPr>
            <p:ph type="sldNum" sz="quarter" idx="10"/>
          </p:nvPr>
        </p:nvSpPr>
        <p:spPr>
          <a:xfrm>
            <a:off x="0" y="6553200"/>
            <a:ext cx="533400" cy="304800"/>
          </a:xfrm>
        </p:spPr>
        <p:txBody>
          <a:bodyPr/>
          <a:lstStyle/>
          <a:p>
            <a:fld id="{D4325D4D-289E-48C1-B277-2BEB492A7D19}" type="slidenum">
              <a:rPr lang="en-US" smtClean="0"/>
              <a:pPr/>
              <a:t>11</a:t>
            </a:fld>
            <a:endParaRPr lang="en-US" dirty="0"/>
          </a:p>
        </p:txBody>
      </p:sp>
      <mc:AlternateContent xmlns:mc="http://schemas.openxmlformats.org/markup-compatibility/2006">
        <mc:Choice xmlns:a14="http://schemas.microsoft.com/office/drawing/2010/main" Requires="a14">
          <p:sp>
            <p:nvSpPr>
              <p:cNvPr id="18" name="Content Placeholder 17">
                <a:extLst>
                  <a:ext uri="{FF2B5EF4-FFF2-40B4-BE49-F238E27FC236}">
                    <a16:creationId xmlns:a16="http://schemas.microsoft.com/office/drawing/2014/main" id="{B16FEBE3-6E2A-468E-AEE4-CF70A3ECE1B6}"/>
                  </a:ext>
                </a:extLst>
              </p:cNvPr>
              <p:cNvSpPr>
                <a:spLocks noGrp="1"/>
              </p:cNvSpPr>
              <p:nvPr>
                <p:ph sz="half" idx="1"/>
              </p:nvPr>
            </p:nvSpPr>
            <p:spPr>
              <a:xfrm>
                <a:off x="139535" y="711965"/>
                <a:ext cx="12251825" cy="6430963"/>
              </a:xfrm>
            </p:spPr>
            <p:txBody>
              <a:bodyPr/>
              <a:lstStyle/>
              <a:p>
                <a:pPr marL="0" indent="0">
                  <a:spcBef>
                    <a:spcPts val="0"/>
                  </a:spcBef>
                  <a:spcAft>
                    <a:spcPts val="0"/>
                  </a:spcAft>
                  <a:buNone/>
                </a:pPr>
                <a:r>
                  <a:rPr lang="en-US" sz="2800" dirty="0">
                    <a:latin typeface="Times New Roman" panose="02020603050405020304" pitchFamily="18" charset="0"/>
                    <a:cs typeface="Times New Roman" panose="02020603050405020304" pitchFamily="18" charset="0"/>
                  </a:rPr>
                  <a:t>I’m not sure about this.</a:t>
                </a:r>
              </a:p>
              <a:p>
                <a:pPr marL="0" indent="0">
                  <a:spcBef>
                    <a:spcPts val="0"/>
                  </a:spcBef>
                  <a:spcAft>
                    <a:spcPts val="1800"/>
                  </a:spcAft>
                  <a:buNone/>
                </a:pPr>
                <a:r>
                  <a:rPr lang="en-US" sz="2800" dirty="0">
                    <a:latin typeface="Times New Roman" panose="02020603050405020304" pitchFamily="18" charset="0"/>
                    <a:cs typeface="Times New Roman" panose="02020603050405020304" pitchFamily="18" charset="0"/>
                  </a:rPr>
                  <a:t>(Should I have used </a:t>
                </a:r>
                <a14:m>
                  <m:oMath xmlns:m="http://schemas.openxmlformats.org/officeDocument/2006/math">
                    <m:r>
                      <a:rPr lang="en-US" sz="2800" b="1" dirty="0">
                        <a:latin typeface="Cambria Math" panose="02040503050406030204" pitchFamily="18" charset="0"/>
                        <a:cs typeface="Times New Roman" panose="02020603050405020304" pitchFamily="18" charset="0"/>
                      </a:rPr>
                      <m:t>𝐱</m:t>
                    </m:r>
                  </m:oMath>
                </a14:m>
                <a:r>
                  <a:rPr lang="en-US" sz="2800" i="1" baseline="-25000" dirty="0">
                    <a:latin typeface="Times New Roman" panose="02020603050405020304" pitchFamily="18" charset="0"/>
                    <a:cs typeface="Times New Roman" panose="02020603050405020304" pitchFamily="18" charset="0"/>
                  </a:rPr>
                  <a:t>k</a:t>
                </a:r>
                <a:r>
                  <a:rPr lang="en-US" sz="2800" i="1" baseline="30000" dirty="0">
                    <a:latin typeface="Times New Roman" panose="02020603050405020304" pitchFamily="18" charset="0"/>
                    <a:cs typeface="Times New Roman" panose="02020603050405020304" pitchFamily="18" charset="0"/>
                  </a:rPr>
                  <a:t>T</a:t>
                </a:r>
                <a:r>
                  <a:rPr lang="en-US" sz="2800" b="1" dirty="0">
                    <a:latin typeface="Times New Roman" panose="02020603050405020304" pitchFamily="18" charset="0"/>
                    <a:cs typeface="Times New Roman" panose="02020603050405020304" pitchFamily="18" charset="0"/>
                  </a:rPr>
                  <a:t>g</a:t>
                </a:r>
                <a:r>
                  <a:rPr lang="en-US" sz="2800" i="1" baseline="300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in place of</a:t>
                </a:r>
                <a:r>
                  <a:rPr lang="en-US" sz="2800" b="1" dirty="0">
                    <a:cs typeface="Times New Roman" panose="02020603050405020304" pitchFamily="18" charset="0"/>
                  </a:rPr>
                  <a:t> </a:t>
                </a:r>
                <a14:m>
                  <m:oMath xmlns:m="http://schemas.openxmlformats.org/officeDocument/2006/math">
                    <m:r>
                      <a:rPr lang="en-US" sz="2800" b="1" dirty="0">
                        <a:latin typeface="Cambria Math" panose="02040503050406030204" pitchFamily="18" charset="0"/>
                        <a:cs typeface="Times New Roman" panose="02020603050405020304" pitchFamily="18" charset="0"/>
                      </a:rPr>
                      <m:t>𝐱</m:t>
                    </m:r>
                  </m:oMath>
                </a14:m>
                <a:r>
                  <a:rPr lang="en-US" sz="2800" i="1" baseline="-25000" dirty="0" err="1">
                    <a:latin typeface="Times New Roman" panose="02020603050405020304" pitchFamily="18" charset="0"/>
                    <a:cs typeface="Times New Roman" panose="02020603050405020304" pitchFamily="18" charset="0"/>
                  </a:rPr>
                  <a:t>k</a:t>
                </a:r>
                <a:r>
                  <a:rPr lang="en-US" sz="2800" i="1" baseline="30000" dirty="0" err="1">
                    <a:latin typeface="Times New Roman" panose="02020603050405020304" pitchFamily="18" charset="0"/>
                    <a:cs typeface="Times New Roman" panose="02020603050405020304" pitchFamily="18" charset="0"/>
                  </a:rPr>
                  <a:t>T</a:t>
                </a:r>
                <a:r>
                  <a:rPr lang="en-US" sz="2800" dirty="0">
                    <a:latin typeface="Times New Roman" panose="02020603050405020304" pitchFamily="18" charset="0"/>
                    <a:cs typeface="Times New Roman" panose="02020603050405020304" pitchFamily="18" charset="0"/>
                  </a:rPr>
                  <a:t> ?)</a:t>
                </a:r>
              </a:p>
              <a:p>
                <a:pPr marL="0" indent="0">
                  <a:spcBef>
                    <a:spcPts val="0"/>
                  </a:spcBef>
                  <a:spcAft>
                    <a:spcPts val="2400"/>
                  </a:spcAft>
                  <a:buNone/>
                </a:pPr>
                <a:r>
                  <a:rPr lang="en-US" sz="2800" dirty="0">
                    <a:latin typeface="Times New Roman" panose="02020603050405020304" pitchFamily="18" charset="0"/>
                    <a:cs typeface="Times New Roman" panose="02020603050405020304" pitchFamily="18" charset="0"/>
                  </a:rPr>
                  <a:t>There are usually more than one variable of interest.</a:t>
                </a:r>
              </a:p>
              <a:p>
                <a:pPr marL="0" indent="0">
                  <a:spcBef>
                    <a:spcPts val="0"/>
                  </a:spcBef>
                  <a:spcAft>
                    <a:spcPts val="2400"/>
                  </a:spcAft>
                  <a:buNone/>
                </a:pPr>
                <a:r>
                  <a:rPr lang="en-US" sz="2800" dirty="0">
                    <a:latin typeface="Times New Roman" panose="02020603050405020304" pitchFamily="18" charset="0"/>
                    <a:cs typeface="Times New Roman" panose="02020603050405020304" pitchFamily="18" charset="0"/>
                  </a:rPr>
                  <a:t>Should weights be used in fitting </a:t>
                </a:r>
                <a:r>
                  <a:rPr lang="en-US" sz="2800" i="1" dirty="0">
                    <a:latin typeface="Times New Roman" panose="02020603050405020304" pitchFamily="18" charset="0"/>
                    <a:cs typeface="Times New Roman" panose="02020603050405020304" pitchFamily="18" charset="0"/>
                  </a:rPr>
                  <a:t>m</a:t>
                </a:r>
                <a:r>
                  <a:rPr lang="en-US" sz="2800" dirty="0">
                    <a:latin typeface="Times New Roman" panose="02020603050405020304" pitchFamily="18" charset="0"/>
                    <a:cs typeface="Times New Roman" panose="02020603050405020304" pitchFamily="18" charset="0"/>
                  </a:rPr>
                  <a:t>(.)? </a:t>
                </a:r>
              </a:p>
              <a:p>
                <a:pPr marL="0" indent="0">
                  <a:spcBef>
                    <a:spcPts val="0"/>
                  </a:spcBef>
                  <a:spcAft>
                    <a:spcPts val="2400"/>
                  </a:spcAft>
                  <a:buNone/>
                </a:pPr>
                <a:r>
                  <a:rPr lang="en-US" sz="2800" dirty="0">
                    <a:latin typeface="Times New Roman" panose="02020603050405020304" pitchFamily="18" charset="0"/>
                    <a:cs typeface="Times New Roman" panose="02020603050405020304" pitchFamily="18" charset="0"/>
                  </a:rPr>
                  <a:t>Estimating margin of error.</a:t>
                </a:r>
              </a:p>
              <a:p>
                <a:pPr marL="0" indent="0">
                  <a:spcBef>
                    <a:spcPts val="0"/>
                  </a:spcBef>
                  <a:spcAft>
                    <a:spcPts val="2400"/>
                  </a:spcAft>
                  <a:buNone/>
                </a:pPr>
                <a:r>
                  <a:rPr lang="en-US" sz="2800" dirty="0">
                    <a:latin typeface="Times New Roman" panose="02020603050405020304" pitchFamily="18" charset="0"/>
                    <a:cs typeface="Times New Roman" panose="02020603050405020304" pitchFamily="18" charset="0"/>
                  </a:rPr>
                  <a:t>The correct choices for </a:t>
                </a:r>
                <a:r>
                  <a:rPr lang="en-US" sz="2800" i="1" dirty="0">
                    <a:latin typeface="Times New Roman" panose="02020603050405020304" pitchFamily="18" charset="0"/>
                    <a:cs typeface="Times New Roman" panose="02020603050405020304" pitchFamily="18" charset="0"/>
                  </a:rPr>
                  <a:t>p</a:t>
                </a:r>
                <a:r>
                  <a:rPr lang="en-US" sz="2800" dirty="0">
                    <a:latin typeface="Times New Roman" panose="02020603050405020304" pitchFamily="18" charset="0"/>
                    <a:cs typeface="Times New Roman" panose="02020603050405020304" pitchFamily="18" charset="0"/>
                  </a:rPr>
                  <a:t>(.) and </a:t>
                </a:r>
                <a:r>
                  <a:rPr lang="en-US" sz="2800" i="1" dirty="0">
                    <a:latin typeface="Times New Roman" panose="02020603050405020304" pitchFamily="18" charset="0"/>
                    <a:cs typeface="Times New Roman" panose="02020603050405020304" pitchFamily="18" charset="0"/>
                  </a:rPr>
                  <a:t>m</a:t>
                </a:r>
                <a:r>
                  <a:rPr lang="en-US" sz="2800" dirty="0">
                    <a:latin typeface="Times New Roman" panose="02020603050405020304" pitchFamily="18" charset="0"/>
                    <a:cs typeface="Times New Roman" panose="02020603050405020304" pitchFamily="18" charset="0"/>
                  </a:rPr>
                  <a:t>(.) are not certain.</a:t>
                </a:r>
              </a:p>
              <a:p>
                <a:pPr marL="0" indent="0">
                  <a:spcBef>
                    <a:spcPts val="0"/>
                  </a:spcBef>
                  <a:spcAft>
                    <a:spcPts val="0"/>
                  </a:spcAft>
                  <a:buNone/>
                </a:pPr>
                <a:r>
                  <a:rPr lang="en-US" sz="2800" dirty="0">
                    <a:latin typeface="Times New Roman" panose="02020603050405020304" pitchFamily="18" charset="0"/>
                    <a:cs typeface="Times New Roman" panose="02020603050405020304" pitchFamily="18" charset="0"/>
                  </a:rPr>
                  <a:t>Even when inclusion and the outcome models are correctly </a:t>
                </a:r>
              </a:p>
              <a:p>
                <a:pPr marL="0" indent="0">
                  <a:spcBef>
                    <a:spcPts val="0"/>
                  </a:spcBef>
                  <a:spcAft>
                    <a:spcPts val="0"/>
                  </a:spcAft>
                  <a:buNone/>
                </a:pPr>
                <a:r>
                  <a:rPr lang="en-US" sz="2800" dirty="0">
                    <a:latin typeface="Times New Roman" panose="02020603050405020304" pitchFamily="18" charset="0"/>
                    <a:cs typeface="Times New Roman" panose="02020603050405020304" pitchFamily="18" charset="0"/>
                  </a:rPr>
                  <a:t>specified, which components of </a:t>
                </a:r>
                <a:r>
                  <a:rPr lang="en-US" sz="2800" b="1" dirty="0">
                    <a:latin typeface="Times New Roman" panose="02020603050405020304" pitchFamily="18" charset="0"/>
                    <a:cs typeface="Times New Roman" panose="02020603050405020304" pitchFamily="18" charset="0"/>
                  </a:rPr>
                  <a:t>x</a:t>
                </a:r>
                <a:r>
                  <a:rPr lang="en-US" sz="2800" i="1" baseline="-25000" dirty="0">
                    <a:latin typeface="Times New Roman" panose="02020603050405020304" pitchFamily="18" charset="0"/>
                    <a:cs typeface="Times New Roman" panose="02020603050405020304" pitchFamily="18" charset="0"/>
                  </a:rPr>
                  <a:t>k</a:t>
                </a:r>
                <a:r>
                  <a:rPr lang="en-US" sz="2800" dirty="0">
                    <a:latin typeface="Times New Roman" panose="02020603050405020304" pitchFamily="18" charset="0"/>
                    <a:cs typeface="Times New Roman" panose="02020603050405020304" pitchFamily="18" charset="0"/>
                  </a:rPr>
                  <a:t> are relevant to which </a:t>
                </a:r>
              </a:p>
              <a:p>
                <a:pPr marL="0" indent="0">
                  <a:spcBef>
                    <a:spcPts val="0"/>
                  </a:spcBef>
                  <a:spcAft>
                    <a:spcPts val="0"/>
                  </a:spcAft>
                  <a:buNone/>
                </a:pPr>
                <a:r>
                  <a:rPr lang="en-US" sz="2800" dirty="0">
                    <a:latin typeface="Times New Roman" panose="02020603050405020304" pitchFamily="18" charset="0"/>
                    <a:cs typeface="Times New Roman" panose="02020603050405020304" pitchFamily="18" charset="0"/>
                  </a:rPr>
                  <a:t>model and which need interactions are not obvious.</a:t>
                </a:r>
              </a:p>
              <a:p>
                <a:pPr marL="0" indent="0">
                  <a:spcBef>
                    <a:spcPts val="0"/>
                  </a:spcBef>
                  <a:spcAft>
                    <a:spcPts val="0"/>
                  </a:spcAft>
                  <a:buNone/>
                </a:pPr>
                <a:r>
                  <a:rPr lang="en-US" sz="2800" dirty="0">
                    <a:latin typeface="Times New Roman" panose="02020603050405020304" pitchFamily="18" charset="0"/>
                    <a:cs typeface="Times New Roman" panose="02020603050405020304" pitchFamily="18" charset="0"/>
                  </a:rPr>
                  <a:t>(See Yang, Kim, and Song, </a:t>
                </a:r>
                <a:r>
                  <a:rPr lang="en-US" sz="2800" dirty="0" err="1">
                    <a:latin typeface="Times New Roman" panose="02020603050405020304" pitchFamily="18" charset="0"/>
                    <a:cs typeface="Times New Roman" panose="02020603050405020304" pitchFamily="18" charset="0"/>
                  </a:rPr>
                  <a:t>JRSSb</a:t>
                </a:r>
                <a:r>
                  <a:rPr lang="en-US" sz="2800" dirty="0">
                    <a:latin typeface="Times New Roman" panose="02020603050405020304" pitchFamily="18" charset="0"/>
                    <a:cs typeface="Times New Roman" panose="02020603050405020304" pitchFamily="18" charset="0"/>
                  </a:rPr>
                  <a:t> 2020.) </a:t>
                </a:r>
              </a:p>
            </p:txBody>
          </p:sp>
        </mc:Choice>
        <mc:Fallback>
          <p:sp>
            <p:nvSpPr>
              <p:cNvPr id="18" name="Content Placeholder 17">
                <a:extLst>
                  <a:ext uri="{FF2B5EF4-FFF2-40B4-BE49-F238E27FC236}">
                    <a16:creationId xmlns:a16="http://schemas.microsoft.com/office/drawing/2014/main" id="{B16FEBE3-6E2A-468E-AEE4-CF70A3ECE1B6}"/>
                  </a:ext>
                </a:extLst>
              </p:cNvPr>
              <p:cNvSpPr>
                <a:spLocks noGrp="1" noRot="1" noChangeAspect="1" noMove="1" noResize="1" noEditPoints="1" noAdjustHandles="1" noChangeArrowheads="1" noChangeShapeType="1" noTextEdit="1"/>
              </p:cNvSpPr>
              <p:nvPr>
                <p:ph sz="half" idx="1"/>
              </p:nvPr>
            </p:nvSpPr>
            <p:spPr>
              <a:xfrm>
                <a:off x="139535" y="711965"/>
                <a:ext cx="12251825" cy="6430963"/>
              </a:xfrm>
              <a:blipFill>
                <a:blip r:embed="rId3"/>
                <a:stretch>
                  <a:fillRect l="-1045" t="-1043"/>
                </a:stretch>
              </a:blipFill>
            </p:spPr>
            <p:txBody>
              <a:bodyPr/>
              <a:lstStyle/>
              <a:p>
                <a:r>
                  <a:rPr lang="en-US">
                    <a:noFill/>
                  </a:rPr>
                  <a:t> </a:t>
                </a:r>
              </a:p>
            </p:txBody>
          </p:sp>
        </mc:Fallback>
      </mc:AlternateContent>
      <p:sp>
        <p:nvSpPr>
          <p:cNvPr id="19" name="Rectangle 11">
            <a:extLst>
              <a:ext uri="{FF2B5EF4-FFF2-40B4-BE49-F238E27FC236}">
                <a16:creationId xmlns:a16="http://schemas.microsoft.com/office/drawing/2014/main" id="{923D044D-F84E-44D1-8AFC-2EBAB9F58EDF}"/>
              </a:ext>
            </a:extLst>
          </p:cNvPr>
          <p:cNvSpPr>
            <a:spLocks noChangeArrowheads="1"/>
          </p:cNvSpPr>
          <p:nvPr/>
        </p:nvSpPr>
        <p:spPr bwMode="auto">
          <a:xfrm>
            <a:off x="-685800" y="68326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3">
            <a:extLst>
              <a:ext uri="{FF2B5EF4-FFF2-40B4-BE49-F238E27FC236}">
                <a16:creationId xmlns:a16="http://schemas.microsoft.com/office/drawing/2014/main" id="{6464E7DD-F8F4-46D6-93A5-48AA328BA1C8}"/>
              </a:ext>
            </a:extLst>
          </p:cNvPr>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921245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8">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357C3-EA90-40F4-AA99-E832234E892A}"/>
              </a:ext>
            </a:extLst>
          </p:cNvPr>
          <p:cNvSpPr>
            <a:spLocks noGrp="1"/>
          </p:cNvSpPr>
          <p:nvPr>
            <p:ph type="title"/>
          </p:nvPr>
        </p:nvSpPr>
        <p:spPr>
          <a:xfrm>
            <a:off x="31230" y="35377"/>
            <a:ext cx="9144000" cy="612648"/>
          </a:xfrm>
        </p:spPr>
        <p:txBody>
          <a:bodyPr/>
          <a:lstStyle/>
          <a:p>
            <a:r>
              <a:rPr lang="en-US" sz="3600" b="1" dirty="0">
                <a:latin typeface="Times New Roman" panose="02020603050405020304" pitchFamily="18" charset="0"/>
                <a:cs typeface="Times New Roman" panose="02020603050405020304" pitchFamily="18" charset="0"/>
              </a:rPr>
              <a:t>                           Introduction </a:t>
            </a:r>
          </a:p>
        </p:txBody>
      </p:sp>
      <p:sp>
        <p:nvSpPr>
          <p:cNvPr id="3" name="Content Placeholder 2">
            <a:extLst>
              <a:ext uri="{FF2B5EF4-FFF2-40B4-BE49-F238E27FC236}">
                <a16:creationId xmlns:a16="http://schemas.microsoft.com/office/drawing/2014/main" id="{A15486A6-2E14-4E1B-81C3-F5BD2637AB7E}"/>
              </a:ext>
            </a:extLst>
          </p:cNvPr>
          <p:cNvSpPr>
            <a:spLocks noGrp="1"/>
          </p:cNvSpPr>
          <p:nvPr>
            <p:ph sz="half" idx="1"/>
          </p:nvPr>
        </p:nvSpPr>
        <p:spPr>
          <a:xfrm>
            <a:off x="47064" y="872115"/>
            <a:ext cx="8915401" cy="5456994"/>
          </a:xfrm>
        </p:spPr>
        <p:txBody>
          <a:bodyPr/>
          <a:lstStyle/>
          <a:p>
            <a:pPr marL="0" indent="0">
              <a:spcBef>
                <a:spcPts val="0"/>
              </a:spcBef>
              <a:spcAft>
                <a:spcPts val="2400"/>
              </a:spcAft>
              <a:buNone/>
            </a:pPr>
            <a:r>
              <a:rPr lang="en-US" sz="3200" dirty="0">
                <a:latin typeface="Times New Roman" panose="02020603050405020304" pitchFamily="18" charset="0"/>
                <a:cs typeface="Times New Roman" panose="02020603050405020304" pitchFamily="18" charset="0"/>
              </a:rPr>
              <a:t>  I received slides for all four presentations in time. </a:t>
            </a:r>
          </a:p>
          <a:p>
            <a:pPr marL="0" indent="0">
              <a:lnSpc>
                <a:spcPct val="150000"/>
              </a:lnSpc>
              <a:spcBef>
                <a:spcPts val="1200"/>
              </a:spcBef>
              <a:spcAft>
                <a:spcPts val="1800"/>
              </a:spcAft>
              <a:buNone/>
            </a:pPr>
            <a:r>
              <a:rPr lang="en-US" sz="3200" dirty="0">
                <a:latin typeface="Times New Roman" panose="02020603050405020304" pitchFamily="18" charset="0"/>
                <a:cs typeface="Times New Roman" panose="02020603050405020304" pitchFamily="18" charset="0"/>
              </a:rPr>
              <a:t> Rod Little</a:t>
            </a:r>
          </a:p>
          <a:p>
            <a:pPr marL="0" indent="0">
              <a:lnSpc>
                <a:spcPct val="150000"/>
              </a:lnSpc>
              <a:spcBef>
                <a:spcPts val="0"/>
              </a:spcBef>
              <a:spcAft>
                <a:spcPts val="1800"/>
              </a:spcAft>
              <a:buNone/>
            </a:pPr>
            <a:r>
              <a:rPr lang="en-US" sz="3200" dirty="0">
                <a:latin typeface="Times New Roman" panose="02020603050405020304" pitchFamily="18" charset="0"/>
                <a:cs typeface="Times New Roman" panose="02020603050405020304" pitchFamily="18" charset="0"/>
              </a:rPr>
              <a:t> Gauri Datta</a:t>
            </a:r>
          </a:p>
          <a:p>
            <a:pPr marL="0" indent="0">
              <a:lnSpc>
                <a:spcPct val="150000"/>
              </a:lnSpc>
              <a:spcBef>
                <a:spcPts val="0"/>
              </a:spcBef>
              <a:spcAft>
                <a:spcPts val="1800"/>
              </a:spcAft>
              <a:buNone/>
            </a:pPr>
            <a:r>
              <a:rPr lang="en-US" sz="3200" dirty="0">
                <a:latin typeface="Times New Roman" panose="02020603050405020304" pitchFamily="18" charset="0"/>
                <a:cs typeface="Times New Roman" panose="02020603050405020304" pitchFamily="18" charset="0"/>
              </a:rPr>
              <a:t>Akhil Vaish</a:t>
            </a:r>
          </a:p>
          <a:p>
            <a:pPr marL="0" indent="0">
              <a:lnSpc>
                <a:spcPct val="150000"/>
              </a:lnSpc>
              <a:spcBef>
                <a:spcPts val="0"/>
              </a:spcBef>
              <a:spcAft>
                <a:spcPts val="1800"/>
              </a:spcAft>
              <a:buNone/>
            </a:pPr>
            <a:r>
              <a:rPr lang="en-US" sz="3200" dirty="0">
                <a:latin typeface="Times New Roman" panose="02020603050405020304" pitchFamily="18" charset="0"/>
                <a:cs typeface="Times New Roman" panose="02020603050405020304" pitchFamily="18" charset="0"/>
              </a:rPr>
              <a:t>Yulei He</a:t>
            </a:r>
          </a:p>
          <a:p>
            <a:pPr marL="0" indent="0">
              <a:lnSpc>
                <a:spcPct val="150000"/>
              </a:lnSpc>
              <a:spcBef>
                <a:spcPts val="0"/>
              </a:spcBef>
              <a:spcAft>
                <a:spcPts val="1800"/>
              </a:spcAft>
              <a:buNone/>
            </a:pPr>
            <a:r>
              <a:rPr lang="en-US" sz="3000" dirty="0">
                <a:latin typeface="Times New Roman" panose="02020603050405020304" pitchFamily="18" charset="0"/>
                <a:cs typeface="Times New Roman" panose="02020603050405020304" pitchFamily="18" charset="0"/>
              </a:rPr>
              <a:t>After saying a bit about each, I will offer some musings.</a:t>
            </a:r>
          </a:p>
        </p:txBody>
      </p:sp>
      <p:sp>
        <p:nvSpPr>
          <p:cNvPr id="5" name="Slide Number Placeholder 4">
            <a:extLst>
              <a:ext uri="{FF2B5EF4-FFF2-40B4-BE49-F238E27FC236}">
                <a16:creationId xmlns:a16="http://schemas.microsoft.com/office/drawing/2014/main" id="{26DA71CA-2F3C-4441-B125-30F1938AF526}"/>
              </a:ext>
            </a:extLst>
          </p:cNvPr>
          <p:cNvSpPr>
            <a:spLocks noGrp="1"/>
          </p:cNvSpPr>
          <p:nvPr>
            <p:ph type="sldNum" sz="quarter" idx="10"/>
          </p:nvPr>
        </p:nvSpPr>
        <p:spPr/>
        <p:txBody>
          <a:bodyPr/>
          <a:lstStyle/>
          <a:p>
            <a:fld id="{D4325D4D-289E-48C1-B277-2BEB492A7D19}" type="slidenum">
              <a:rPr lang="en-US" smtClean="0"/>
              <a:pPr/>
              <a:t>2</a:t>
            </a:fld>
            <a:endParaRPr lang="en-US" dirty="0"/>
          </a:p>
        </p:txBody>
      </p:sp>
      <p:sp>
        <p:nvSpPr>
          <p:cNvPr id="6" name="Footer Placeholder 5">
            <a:extLst>
              <a:ext uri="{FF2B5EF4-FFF2-40B4-BE49-F238E27FC236}">
                <a16:creationId xmlns:a16="http://schemas.microsoft.com/office/drawing/2014/main" id="{5FDD7D3E-4051-41AE-95C0-8DB1B7FFF2F9}"/>
              </a:ext>
            </a:extLst>
          </p:cNvPr>
          <p:cNvSpPr>
            <a:spLocks noGrp="1"/>
          </p:cNvSpPr>
          <p:nvPr>
            <p:ph type="ftr" sz="quarter" idx="11"/>
          </p:nvPr>
        </p:nvSpPr>
        <p:spPr/>
        <p:txBody>
          <a:bodyPr/>
          <a:lstStyle/>
          <a:p>
            <a:r>
              <a:rPr lang="en-US" dirty="0"/>
              <a:t>JSM 2024</a:t>
            </a:r>
          </a:p>
        </p:txBody>
      </p:sp>
    </p:spTree>
    <p:extLst>
      <p:ext uri="{BB962C8B-B14F-4D97-AF65-F5344CB8AC3E}">
        <p14:creationId xmlns:p14="http://schemas.microsoft.com/office/powerpoint/2010/main" val="3479583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 y="-77724"/>
            <a:ext cx="9144000" cy="612648"/>
          </a:xfrm>
        </p:spPr>
        <p:txBody>
          <a:bodyPr/>
          <a:lstStyle/>
          <a:p>
            <a:r>
              <a:rPr lang="en-US" b="1"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Little</a:t>
            </a:r>
          </a:p>
        </p:txBody>
      </p:sp>
      <p:sp>
        <p:nvSpPr>
          <p:cNvPr id="3" name="Content Placeholder 2"/>
          <p:cNvSpPr>
            <a:spLocks noGrp="1"/>
          </p:cNvSpPr>
          <p:nvPr>
            <p:ph sz="half" idx="1"/>
          </p:nvPr>
        </p:nvSpPr>
        <p:spPr>
          <a:xfrm>
            <a:off x="123825" y="800100"/>
            <a:ext cx="8791575" cy="5257800"/>
          </a:xfrm>
        </p:spPr>
        <p:txBody>
          <a:bodyPr/>
          <a:lstStyle/>
          <a:p>
            <a:pPr marL="0" indent="0">
              <a:lnSpc>
                <a:spcPct val="120000"/>
              </a:lnSpc>
              <a:spcBef>
                <a:spcPts val="0"/>
              </a:spcBef>
              <a:spcAft>
                <a:spcPts val="600"/>
              </a:spcAft>
              <a:buNone/>
            </a:pPr>
            <a:r>
              <a:rPr lang="en-US" sz="3200" dirty="0">
                <a:latin typeface="Times New Roman" panose="02020603050405020304" pitchFamily="18" charset="0"/>
                <a:cs typeface="Times New Roman" panose="02020603050405020304" pitchFamily="18" charset="0"/>
              </a:rPr>
              <a:t>As usual, Rod said a lot of sensible things very clearly.</a:t>
            </a:r>
          </a:p>
          <a:p>
            <a:pPr marL="0" indent="0">
              <a:lnSpc>
                <a:spcPct val="120000"/>
              </a:lnSpc>
              <a:spcBef>
                <a:spcPts val="0"/>
              </a:spcBef>
              <a:spcAft>
                <a:spcPts val="600"/>
              </a:spcAft>
              <a:buNone/>
            </a:pPr>
            <a:endParaRPr lang="en-US" sz="3200" dirty="0">
              <a:latin typeface="Times New Roman" panose="02020603050405020304" pitchFamily="18" charset="0"/>
              <a:cs typeface="Times New Roman" panose="02020603050405020304" pitchFamily="18" charset="0"/>
            </a:endParaRPr>
          </a:p>
          <a:p>
            <a:pPr marL="0" indent="0">
              <a:lnSpc>
                <a:spcPct val="120000"/>
              </a:lnSpc>
              <a:spcBef>
                <a:spcPts val="0"/>
              </a:spcBef>
              <a:spcAft>
                <a:spcPts val="600"/>
              </a:spcAft>
              <a:buNone/>
            </a:pPr>
            <a:r>
              <a:rPr lang="en-US" sz="3200" dirty="0">
                <a:latin typeface="Times New Roman" panose="02020603050405020304" pitchFamily="18" charset="0"/>
                <a:cs typeface="Times New Roman" panose="02020603050405020304" pitchFamily="18" charset="0"/>
              </a:rPr>
              <a:t>But did he really say that when we know the population total or share of an auxiliary variable but not the individual values of the nonrespondents missingness is not at random? </a:t>
            </a:r>
          </a:p>
        </p:txBody>
      </p:sp>
      <p:sp>
        <p:nvSpPr>
          <p:cNvPr id="4" name="Footer Placeholder 3"/>
          <p:cNvSpPr>
            <a:spLocks noGrp="1"/>
          </p:cNvSpPr>
          <p:nvPr>
            <p:ph type="ftr" sz="quarter" idx="11"/>
          </p:nvPr>
        </p:nvSpPr>
        <p:spPr/>
        <p:txBody>
          <a:bodyPr/>
          <a:lstStyle/>
          <a:p>
            <a:r>
              <a:rPr lang="en-US" dirty="0"/>
              <a:t>JSM 2024</a:t>
            </a:r>
          </a:p>
        </p:txBody>
      </p:sp>
      <p:sp>
        <p:nvSpPr>
          <p:cNvPr id="5" name="Slide Number Placeholder 4"/>
          <p:cNvSpPr>
            <a:spLocks noGrp="1"/>
          </p:cNvSpPr>
          <p:nvPr>
            <p:ph type="sldNum" sz="quarter" idx="10"/>
          </p:nvPr>
        </p:nvSpPr>
        <p:spPr>
          <a:xfrm>
            <a:off x="0" y="6553200"/>
            <a:ext cx="533400" cy="304800"/>
          </a:xfrm>
        </p:spPr>
        <p:txBody>
          <a:bodyPr/>
          <a:lstStyle/>
          <a:p>
            <a:fld id="{D4325D4D-289E-48C1-B277-2BEB492A7D19}" type="slidenum">
              <a:rPr lang="en-US" smtClean="0"/>
              <a:pPr/>
              <a:t>3</a:t>
            </a:fld>
            <a:endParaRPr lang="en-US" dirty="0"/>
          </a:p>
        </p:txBody>
      </p:sp>
      <p:sp>
        <p:nvSpPr>
          <p:cNvPr id="20" name="Rectangle 16">
            <a:extLst>
              <a:ext uri="{FF2B5EF4-FFF2-40B4-BE49-F238E27FC236}">
                <a16:creationId xmlns:a16="http://schemas.microsoft.com/office/drawing/2014/main" id="{25C01B33-0C19-4BD4-ACBA-98C0EED0AFBF}"/>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1" name="Object 20">
            <a:extLst>
              <a:ext uri="{FF2B5EF4-FFF2-40B4-BE49-F238E27FC236}">
                <a16:creationId xmlns:a16="http://schemas.microsoft.com/office/drawing/2014/main" id="{E35BD0B9-4D85-432C-BB6E-E21BE8176C04}"/>
              </a:ext>
            </a:extLst>
          </p:cNvPr>
          <p:cNvGraphicFramePr>
            <a:graphicFrameLocks noChangeAspect="1"/>
          </p:cNvGraphicFramePr>
          <p:nvPr/>
        </p:nvGraphicFramePr>
        <p:xfrm>
          <a:off x="0" y="0"/>
          <a:ext cx="123825" cy="200025"/>
        </p:xfrm>
        <a:graphic>
          <a:graphicData uri="http://schemas.openxmlformats.org/presentationml/2006/ole">
            <mc:AlternateContent xmlns:mc="http://schemas.openxmlformats.org/markup-compatibility/2006">
              <mc:Choice xmlns:v="urn:schemas-microsoft-com:vml" Requires="v">
                <p:oleObj name="Equation" r:id="rId2" imgW="101512" imgH="203024" progId="Equation.DSMT4">
                  <p:embed/>
                </p:oleObj>
              </mc:Choice>
              <mc:Fallback>
                <p:oleObj name="Equation" r:id="rId2" imgW="101512" imgH="203024" progId="Equation.DSMT4">
                  <p:embed/>
                  <p:pic>
                    <p:nvPicPr>
                      <p:cNvPr id="21" name="Object 20">
                        <a:extLst>
                          <a:ext uri="{FF2B5EF4-FFF2-40B4-BE49-F238E27FC236}">
                            <a16:creationId xmlns:a16="http://schemas.microsoft.com/office/drawing/2014/main" id="{E35BD0B9-4D85-432C-BB6E-E21BE8176C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3825" cy="200025"/>
                      </a:xfrm>
                      <a:prstGeom prst="rect">
                        <a:avLst/>
                      </a:prstGeom>
                      <a:noFill/>
                    </p:spPr>
                  </p:pic>
                </p:oleObj>
              </mc:Fallback>
            </mc:AlternateContent>
          </a:graphicData>
        </a:graphic>
      </p:graphicFrame>
      <p:sp>
        <p:nvSpPr>
          <p:cNvPr id="24" name="Rectangle 21">
            <a:extLst>
              <a:ext uri="{FF2B5EF4-FFF2-40B4-BE49-F238E27FC236}">
                <a16:creationId xmlns:a16="http://schemas.microsoft.com/office/drawing/2014/main" id="{E7ABF50A-740C-40A2-89B6-BB342B8C8FA0}"/>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2">
            <a:extLst>
              <a:ext uri="{FF2B5EF4-FFF2-40B4-BE49-F238E27FC236}">
                <a16:creationId xmlns:a16="http://schemas.microsoft.com/office/drawing/2014/main" id="{7223F196-5079-42D8-A850-AAE3A18BDDDF}"/>
              </a:ext>
            </a:extLst>
          </p:cNvPr>
          <p:cNvSpPr>
            <a:spLocks noChangeArrowheads="1"/>
          </p:cNvSpPr>
          <p:nvPr/>
        </p:nvSpPr>
        <p:spPr bwMode="auto">
          <a:xfrm>
            <a:off x="0" y="97795"/>
            <a:ext cx="338554"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7" name="Rectangle 24">
            <a:extLst>
              <a:ext uri="{FF2B5EF4-FFF2-40B4-BE49-F238E27FC236}">
                <a16:creationId xmlns:a16="http://schemas.microsoft.com/office/drawing/2014/main" id="{5E561665-6ABC-4B83-A0EA-BE2B59B645D9}"/>
              </a:ext>
            </a:extLst>
          </p:cNvPr>
          <p:cNvSpPr>
            <a:spLocks noChangeArrowheads="1"/>
          </p:cNvSpPr>
          <p:nvPr/>
        </p:nvSpPr>
        <p:spPr bwMode="auto">
          <a:xfrm>
            <a:off x="3029045" y="3657599"/>
            <a:ext cx="941695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9" name="Rectangle 25">
            <a:extLst>
              <a:ext uri="{FF2B5EF4-FFF2-40B4-BE49-F238E27FC236}">
                <a16:creationId xmlns:a16="http://schemas.microsoft.com/office/drawing/2014/main" id="{D48A0CB9-E58B-47BF-87FF-06B1CCB998D1}"/>
              </a:ext>
            </a:extLst>
          </p:cNvPr>
          <p:cNvSpPr>
            <a:spLocks noChangeArrowheads="1"/>
          </p:cNvSpPr>
          <p:nvPr/>
        </p:nvSpPr>
        <p:spPr bwMode="auto">
          <a:xfrm>
            <a:off x="3029045" y="3778254"/>
            <a:ext cx="9416955"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93932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4385"/>
            <a:ext cx="9144000" cy="612648"/>
          </a:xfrm>
        </p:spPr>
        <p:txBody>
          <a:bodyPr/>
          <a:lstStyle/>
          <a:p>
            <a:r>
              <a:rPr lang="en-US" b="1"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Datta</a:t>
            </a:r>
          </a:p>
        </p:txBody>
      </p:sp>
      <p:sp>
        <p:nvSpPr>
          <p:cNvPr id="3" name="Content Placeholder 2"/>
          <p:cNvSpPr>
            <a:spLocks noGrp="1"/>
          </p:cNvSpPr>
          <p:nvPr>
            <p:ph sz="half" idx="1"/>
          </p:nvPr>
        </p:nvSpPr>
        <p:spPr>
          <a:xfrm>
            <a:off x="451104" y="762000"/>
            <a:ext cx="8153400" cy="4983163"/>
          </a:xfrm>
        </p:spPr>
        <p:txBody>
          <a:bodyPr/>
          <a:lstStyle/>
          <a:p>
            <a:pPr marL="0" indent="0">
              <a:lnSpc>
                <a:spcPct val="120000"/>
              </a:lnSpc>
              <a:spcBef>
                <a:spcPts val="0"/>
              </a:spcBef>
              <a:spcAft>
                <a:spcPts val="0"/>
              </a:spcAft>
              <a:buNone/>
            </a:pPr>
            <a:r>
              <a:rPr lang="en-US" sz="3200" dirty="0">
                <a:latin typeface="Times New Roman" panose="02020603050405020304" pitchFamily="18" charset="0"/>
                <a:cs typeface="Times New Roman" panose="02020603050405020304" pitchFamily="18" charset="0"/>
              </a:rPr>
              <a:t>Gauri discusses an important problem (ranking small domains) that is not usually given a lot of needed attention. </a:t>
            </a:r>
          </a:p>
          <a:p>
            <a:pPr marL="0" indent="0">
              <a:lnSpc>
                <a:spcPct val="120000"/>
              </a:lnSpc>
              <a:spcBef>
                <a:spcPts val="0"/>
              </a:spcBef>
              <a:spcAft>
                <a:spcPts val="0"/>
              </a:spcAft>
              <a:buNone/>
            </a:pPr>
            <a:endParaRPr lang="en-US" sz="3200" dirty="0">
              <a:latin typeface="Times New Roman" panose="02020603050405020304" pitchFamily="18" charset="0"/>
              <a:cs typeface="Times New Roman" panose="02020603050405020304" pitchFamily="18" charset="0"/>
            </a:endParaRPr>
          </a:p>
          <a:p>
            <a:pPr marL="0" indent="0">
              <a:lnSpc>
                <a:spcPct val="120000"/>
              </a:lnSpc>
              <a:spcBef>
                <a:spcPts val="0"/>
              </a:spcBef>
              <a:spcAft>
                <a:spcPts val="0"/>
              </a:spcAft>
              <a:buNone/>
            </a:pPr>
            <a:r>
              <a:rPr lang="en-US" sz="3200" dirty="0">
                <a:latin typeface="Times New Roman" panose="02020603050405020304" pitchFamily="18" charset="0"/>
                <a:cs typeface="Times New Roman" panose="02020603050405020304" pitchFamily="18" charset="0"/>
              </a:rPr>
              <a:t>Personally, I prefer the KWW approach to his.  </a:t>
            </a:r>
          </a:p>
          <a:p>
            <a:pPr marL="0" indent="0">
              <a:lnSpc>
                <a:spcPct val="120000"/>
              </a:lnSpc>
              <a:spcBef>
                <a:spcPts val="0"/>
              </a:spcBef>
              <a:spcAft>
                <a:spcPts val="0"/>
              </a:spcAft>
              <a:buNone/>
            </a:pPr>
            <a:r>
              <a:rPr lang="en-US" sz="3200" dirty="0">
                <a:latin typeface="Times New Roman" panose="02020603050405020304" pitchFamily="18" charset="0"/>
                <a:cs typeface="Times New Roman" panose="02020603050405020304" pitchFamily="18" charset="0"/>
              </a:rPr>
              <a:t>It requires fewer assumptions.   </a:t>
            </a:r>
          </a:p>
          <a:p>
            <a:pPr marL="0" indent="0">
              <a:lnSpc>
                <a:spcPct val="120000"/>
              </a:lnSpc>
              <a:spcBef>
                <a:spcPts val="0"/>
              </a:spcBef>
              <a:spcAft>
                <a:spcPts val="0"/>
              </a:spcAft>
              <a:buNone/>
            </a:pPr>
            <a:r>
              <a:rPr lang="en-US" sz="3200" dirty="0">
                <a:latin typeface="Times New Roman" panose="02020603050405020304" pitchFamily="18" charset="0"/>
                <a:cs typeface="Times New Roman" panose="02020603050405020304" pitchFamily="18" charset="0"/>
              </a:rPr>
              <a:t>I thank him for telling me about it.   </a:t>
            </a:r>
          </a:p>
        </p:txBody>
      </p:sp>
      <p:sp>
        <p:nvSpPr>
          <p:cNvPr id="4" name="Footer Placeholder 3"/>
          <p:cNvSpPr>
            <a:spLocks noGrp="1"/>
          </p:cNvSpPr>
          <p:nvPr>
            <p:ph type="ftr" sz="quarter" idx="11"/>
          </p:nvPr>
        </p:nvSpPr>
        <p:spPr>
          <a:xfrm>
            <a:off x="448135" y="6544294"/>
            <a:ext cx="1447800" cy="304800"/>
          </a:xfrm>
        </p:spPr>
        <p:txBody>
          <a:bodyPr/>
          <a:lstStyle/>
          <a:p>
            <a:r>
              <a:rPr lang="en-US" dirty="0"/>
              <a:t>JSM 2024</a:t>
            </a:r>
          </a:p>
        </p:txBody>
      </p:sp>
      <p:sp>
        <p:nvSpPr>
          <p:cNvPr id="5" name="Slide Number Placeholder 4"/>
          <p:cNvSpPr>
            <a:spLocks noGrp="1"/>
          </p:cNvSpPr>
          <p:nvPr>
            <p:ph type="sldNum" sz="quarter" idx="10"/>
          </p:nvPr>
        </p:nvSpPr>
        <p:spPr>
          <a:xfrm>
            <a:off x="0" y="6553200"/>
            <a:ext cx="533400" cy="304800"/>
          </a:xfrm>
        </p:spPr>
        <p:txBody>
          <a:bodyPr/>
          <a:lstStyle/>
          <a:p>
            <a:fld id="{D4325D4D-289E-48C1-B277-2BEB492A7D19}" type="slidenum">
              <a:rPr lang="en-US" smtClean="0"/>
              <a:pPr/>
              <a:t>4</a:t>
            </a:fld>
            <a:endParaRPr lang="en-US" dirty="0"/>
          </a:p>
        </p:txBody>
      </p:sp>
    </p:spTree>
    <p:extLst>
      <p:ext uri="{BB962C8B-B14F-4D97-AF65-F5344CB8AC3E}">
        <p14:creationId xmlns:p14="http://schemas.microsoft.com/office/powerpoint/2010/main" val="3651400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4385"/>
            <a:ext cx="9144000" cy="612648"/>
          </a:xfrm>
        </p:spPr>
        <p:txBody>
          <a:bodyPr/>
          <a:lstStyle/>
          <a:p>
            <a:r>
              <a:rPr lang="en-US" b="1"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Vaish</a:t>
            </a:r>
            <a:endParaRPr lang="en-US" b="1"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a:xfrm>
            <a:off x="420584" y="6553200"/>
            <a:ext cx="1447800" cy="304800"/>
          </a:xfrm>
        </p:spPr>
        <p:txBody>
          <a:bodyPr/>
          <a:lstStyle/>
          <a:p>
            <a:r>
              <a:rPr lang="en-US" dirty="0"/>
              <a:t>JSM 2024</a:t>
            </a:r>
          </a:p>
        </p:txBody>
      </p:sp>
      <p:sp>
        <p:nvSpPr>
          <p:cNvPr id="5" name="Slide Number Placeholder 4"/>
          <p:cNvSpPr>
            <a:spLocks noGrp="1"/>
          </p:cNvSpPr>
          <p:nvPr>
            <p:ph type="sldNum" sz="quarter" idx="10"/>
          </p:nvPr>
        </p:nvSpPr>
        <p:spPr>
          <a:xfrm>
            <a:off x="0" y="6553200"/>
            <a:ext cx="533400" cy="304800"/>
          </a:xfrm>
        </p:spPr>
        <p:txBody>
          <a:bodyPr/>
          <a:lstStyle/>
          <a:p>
            <a:fld id="{D4325D4D-289E-48C1-B277-2BEB492A7D19}" type="slidenum">
              <a:rPr lang="en-US" smtClean="0"/>
              <a:pPr/>
              <a:t>5</a:t>
            </a:fld>
            <a:endParaRPr lang="en-US" dirty="0"/>
          </a:p>
        </p:txBody>
      </p:sp>
      <p:sp>
        <p:nvSpPr>
          <p:cNvPr id="13" name="Rectangle 7">
            <a:extLst>
              <a:ext uri="{FF2B5EF4-FFF2-40B4-BE49-F238E27FC236}">
                <a16:creationId xmlns:a16="http://schemas.microsoft.com/office/drawing/2014/main" id="{461E1FC1-9844-42B2-A16D-EADBFA093645}"/>
              </a:ext>
            </a:extLst>
          </p:cNvPr>
          <p:cNvSpPr>
            <a:spLocks noChangeArrowheads="1"/>
          </p:cNvSpPr>
          <p:nvPr/>
        </p:nvSpPr>
        <p:spPr bwMode="auto">
          <a:xfrm>
            <a:off x="0" y="1828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TextBox 5">
            <a:extLst>
              <a:ext uri="{FF2B5EF4-FFF2-40B4-BE49-F238E27FC236}">
                <a16:creationId xmlns:a16="http://schemas.microsoft.com/office/drawing/2014/main" id="{24F74F6F-DE6D-192A-4DFD-DAF08A0F9186}"/>
              </a:ext>
            </a:extLst>
          </p:cNvPr>
          <p:cNvSpPr txBox="1"/>
          <p:nvPr/>
        </p:nvSpPr>
        <p:spPr>
          <a:xfrm>
            <a:off x="420584" y="1066800"/>
            <a:ext cx="8196944" cy="4810932"/>
          </a:xfrm>
          <a:prstGeom prst="rect">
            <a:avLst/>
          </a:prstGeom>
          <a:noFill/>
        </p:spPr>
        <p:txBody>
          <a:bodyPr wrap="square">
            <a:spAutoFit/>
          </a:bodyPr>
          <a:lstStyle/>
          <a:p>
            <a:pPr marL="0" marR="0" lvl="0" indent="0" algn="l" defTabSz="914400" rtl="0" eaLnBrk="0" fontAlgn="base" latinLnBrk="0" hangingPunct="0">
              <a:lnSpc>
                <a:spcPct val="107000"/>
              </a:lnSpc>
              <a:spcBef>
                <a:spcPts val="0"/>
              </a:spcBef>
              <a:spcAft>
                <a:spcPts val="180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ヒラギノ角ゴ Pro W3" pitchFamily="1" charset="-128"/>
                <a:cs typeface="Times New Roman" panose="02020603050405020304" pitchFamily="18" charset="0"/>
              </a:rPr>
              <a:t>Akhil organized this session and said a lot of nice things about Ralph and his contributions</a:t>
            </a:r>
            <a:r>
              <a:rPr kumimoji="0" lang="en-US" sz="3200" b="0" i="0" u="none" strike="noStrike" kern="1200" cap="none" spc="0" normalizeH="0" noProof="0" dirty="0">
                <a:ln>
                  <a:noFill/>
                </a:ln>
                <a:solidFill>
                  <a:srgbClr val="000000"/>
                </a:solidFill>
                <a:effectLst/>
                <a:uLnTx/>
                <a:uFillTx/>
                <a:latin typeface="Times New Roman" panose="02020603050405020304" pitchFamily="18" charset="0"/>
                <a:ea typeface="ヒラギノ角ゴ Pro W3" pitchFamily="1" charset="-128"/>
                <a:cs typeface="Times New Roman" panose="02020603050405020304" pitchFamily="18" charset="0"/>
              </a:rPr>
              <a:t> to small-area estimation.</a:t>
            </a:r>
            <a:endPar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ヒラギノ角ゴ Pro W3" pitchFamily="1" charset="-128"/>
              <a:cs typeface="Times New Roman" panose="02020603050405020304" pitchFamily="18" charset="0"/>
            </a:endParaRPr>
          </a:p>
          <a:p>
            <a:pPr marL="0" marR="0" lvl="0" indent="0" algn="l" defTabSz="914400" rtl="0" eaLnBrk="0" fontAlgn="base" latinLnBrk="0" hangingPunct="0">
              <a:lnSpc>
                <a:spcPct val="107000"/>
              </a:lnSpc>
              <a:spcBef>
                <a:spcPts val="0"/>
              </a:spcBef>
              <a:spcAft>
                <a:spcPts val="2400"/>
              </a:spcAft>
              <a:buClrTx/>
              <a:buSzTx/>
              <a:buFontTx/>
              <a:buNone/>
              <a:tabLst/>
              <a:defRPr/>
            </a:pPr>
            <a:r>
              <a:rPr lang="en-US" sz="3200" dirty="0">
                <a:solidFill>
                  <a:srgbClr val="000000"/>
                </a:solidFill>
                <a:latin typeface="Times New Roman" panose="02020603050405020304" pitchFamily="18" charset="0"/>
                <a:cs typeface="Times New Roman" panose="02020603050405020304" pitchFamily="18" charset="0"/>
              </a:rPr>
              <a:t>A JSM invited session in 2000 that Ralph and Avi Singh organized changed my life. </a:t>
            </a:r>
          </a:p>
          <a:p>
            <a:pPr marL="0" marR="0" lvl="0" indent="0" algn="l" defTabSz="914400" rtl="0" eaLnBrk="0" fontAlgn="base" latinLnBrk="0" hangingPunct="0">
              <a:lnSpc>
                <a:spcPct val="107000"/>
              </a:lnSpc>
              <a:spcBef>
                <a:spcPts val="0"/>
              </a:spcBef>
              <a:spcAft>
                <a:spcPts val="240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ヒラギノ角ゴ Pro W3" pitchFamily="1" charset="-128"/>
                <a:cs typeface="Times New Roman" panose="02020603050405020304" pitchFamily="18" charset="0"/>
              </a:rPr>
              <a:t>Ralph developed calibration weighting and double robustness before Deville and Särndal and before Bang and Robins.   </a:t>
            </a:r>
          </a:p>
        </p:txBody>
      </p:sp>
    </p:spTree>
    <p:extLst>
      <p:ext uri="{BB962C8B-B14F-4D97-AF65-F5344CB8AC3E}">
        <p14:creationId xmlns:p14="http://schemas.microsoft.com/office/powerpoint/2010/main" val="4217572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4385"/>
            <a:ext cx="9144000" cy="612648"/>
          </a:xfrm>
        </p:spPr>
        <p:txBody>
          <a:bodyPr/>
          <a:lstStyle/>
          <a:p>
            <a:r>
              <a:rPr lang="en-US" b="1"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He</a:t>
            </a:r>
          </a:p>
        </p:txBody>
      </p:sp>
      <p:sp>
        <p:nvSpPr>
          <p:cNvPr id="4" name="Footer Placeholder 3"/>
          <p:cNvSpPr>
            <a:spLocks noGrp="1"/>
          </p:cNvSpPr>
          <p:nvPr>
            <p:ph type="ftr" sz="quarter" idx="11"/>
          </p:nvPr>
        </p:nvSpPr>
        <p:spPr>
          <a:xfrm>
            <a:off x="381000" y="6553200"/>
            <a:ext cx="1447800" cy="304800"/>
          </a:xfrm>
        </p:spPr>
        <p:txBody>
          <a:bodyPr/>
          <a:lstStyle/>
          <a:p>
            <a:r>
              <a:rPr lang="en-US" dirty="0"/>
              <a:t>JSM 2024</a:t>
            </a:r>
          </a:p>
        </p:txBody>
      </p:sp>
      <p:sp>
        <p:nvSpPr>
          <p:cNvPr id="5" name="Slide Number Placeholder 4"/>
          <p:cNvSpPr>
            <a:spLocks noGrp="1"/>
          </p:cNvSpPr>
          <p:nvPr>
            <p:ph type="sldNum" sz="quarter" idx="10"/>
          </p:nvPr>
        </p:nvSpPr>
        <p:spPr>
          <a:xfrm>
            <a:off x="0" y="6553200"/>
            <a:ext cx="533400" cy="304800"/>
          </a:xfrm>
        </p:spPr>
        <p:txBody>
          <a:bodyPr/>
          <a:lstStyle/>
          <a:p>
            <a:fld id="{D4325D4D-289E-48C1-B277-2BEB492A7D19}" type="slidenum">
              <a:rPr lang="en-US" smtClean="0"/>
              <a:pPr/>
              <a:t>6</a:t>
            </a:fld>
            <a:endParaRPr lang="en-US" dirty="0"/>
          </a:p>
        </p:txBody>
      </p:sp>
      <p:sp>
        <p:nvSpPr>
          <p:cNvPr id="18" name="Content Placeholder 17">
            <a:extLst>
              <a:ext uri="{FF2B5EF4-FFF2-40B4-BE49-F238E27FC236}">
                <a16:creationId xmlns:a16="http://schemas.microsoft.com/office/drawing/2014/main" id="{B16FEBE3-6E2A-468E-AEE4-CF70A3ECE1B6}"/>
              </a:ext>
            </a:extLst>
          </p:cNvPr>
          <p:cNvSpPr>
            <a:spLocks noGrp="1"/>
          </p:cNvSpPr>
          <p:nvPr>
            <p:ph sz="half" idx="1"/>
          </p:nvPr>
        </p:nvSpPr>
        <p:spPr>
          <a:xfrm>
            <a:off x="-152400" y="579357"/>
            <a:ext cx="12273596" cy="6430963"/>
          </a:xfrm>
        </p:spPr>
        <p:txBody>
          <a:bodyPr/>
          <a:lstStyle/>
          <a:p>
            <a:endParaRPr lang="en-US" dirty="0"/>
          </a:p>
          <a:p>
            <a:pPr marL="0" indent="0">
              <a:buNone/>
            </a:pPr>
            <a:r>
              <a:rPr lang="en-US" sz="24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Yulei proposes some complex but straightforward </a:t>
            </a:r>
          </a:p>
          <a:p>
            <a:pPr marL="0" indent="0">
              <a:buNone/>
            </a:pPr>
            <a:r>
              <a:rPr lang="en-US" sz="3200" dirty="0">
                <a:latin typeface="Times New Roman" panose="02020603050405020304" pitchFamily="18" charset="0"/>
                <a:cs typeface="Times New Roman" panose="02020603050405020304" pitchFamily="18" charset="0"/>
              </a:rPr>
              <a:t>    algebra for addressing sensitivity to potential</a:t>
            </a:r>
          </a:p>
          <a:p>
            <a:pPr marL="0" indent="0">
              <a:buNone/>
            </a:pPr>
            <a:r>
              <a:rPr lang="en-US" sz="3200" dirty="0">
                <a:latin typeface="Times New Roman" panose="02020603050405020304" pitchFamily="18" charset="0"/>
                <a:cs typeface="Times New Roman" panose="02020603050405020304" pitchFamily="18" charset="0"/>
              </a:rPr>
              <a:t>   missing confounders when blending a nonprob</a:t>
            </a:r>
          </a:p>
          <a:p>
            <a:pPr marL="0" indent="0">
              <a:buNone/>
            </a:pPr>
            <a:r>
              <a:rPr lang="en-US" sz="3200" dirty="0">
                <a:latin typeface="Times New Roman" panose="02020603050405020304" pitchFamily="18" charset="0"/>
                <a:cs typeface="Times New Roman" panose="02020603050405020304" pitchFamily="18" charset="0"/>
              </a:rPr>
              <a:t>   with a prob sample.  </a:t>
            </a:r>
          </a:p>
          <a:p>
            <a:pPr marL="0" indent="0">
              <a:buNone/>
            </a:pPr>
            <a:endParaRPr lang="en-US" sz="3200" dirty="0">
              <a:latin typeface="Times New Roman" panose="02020603050405020304" pitchFamily="18" charset="0"/>
              <a:cs typeface="Times New Roman" panose="02020603050405020304" pitchFamily="18" charset="0"/>
            </a:endParaRPr>
          </a:p>
          <a:p>
            <a:pPr marL="0" indent="0">
              <a:buNone/>
            </a:pPr>
            <a:r>
              <a:rPr lang="en-US" sz="3200" dirty="0">
                <a:latin typeface="Times New Roman" panose="02020603050405020304" pitchFamily="18" charset="0"/>
                <a:cs typeface="Times New Roman" panose="02020603050405020304" pitchFamily="18" charset="0"/>
              </a:rPr>
              <a:t>    I will discuss the missing elephant in the room: </a:t>
            </a:r>
          </a:p>
          <a:p>
            <a:pPr marL="0" indent="0">
              <a:buNone/>
            </a:pPr>
            <a:r>
              <a:rPr lang="en-US" sz="3200" dirty="0">
                <a:latin typeface="Times New Roman" panose="02020603050405020304" pitchFamily="18" charset="0"/>
                <a:cs typeface="Times New Roman" panose="02020603050405020304" pitchFamily="18" charset="0"/>
              </a:rPr>
              <a:t>    When the key missing confounder is the variable </a:t>
            </a:r>
          </a:p>
          <a:p>
            <a:pPr marL="0" indent="0">
              <a:buNone/>
            </a:pPr>
            <a:r>
              <a:rPr lang="en-US" sz="3200" dirty="0">
                <a:latin typeface="Times New Roman" panose="02020603050405020304" pitchFamily="18" charset="0"/>
                <a:cs typeface="Times New Roman" panose="02020603050405020304" pitchFamily="18" charset="0"/>
              </a:rPr>
              <a:t>    of interest.    </a:t>
            </a:r>
          </a:p>
          <a:p>
            <a:pPr marL="0" indent="0">
              <a:buNone/>
            </a:pPr>
            <a:r>
              <a:rPr lang="en-US" sz="3200" dirty="0">
                <a:latin typeface="Times New Roman" panose="02020603050405020304" pitchFamily="18" charset="0"/>
                <a:cs typeface="Times New Roman" panose="02020603050405020304" pitchFamily="18" charset="0"/>
              </a:rPr>
              <a:t>      </a:t>
            </a:r>
          </a:p>
        </p:txBody>
      </p:sp>
      <p:sp>
        <p:nvSpPr>
          <p:cNvPr id="19" name="Rectangle 11">
            <a:extLst>
              <a:ext uri="{FF2B5EF4-FFF2-40B4-BE49-F238E27FC236}">
                <a16:creationId xmlns:a16="http://schemas.microsoft.com/office/drawing/2014/main" id="{923D044D-F84E-44D1-8AFC-2EBAB9F58EDF}"/>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3">
            <a:extLst>
              <a:ext uri="{FF2B5EF4-FFF2-40B4-BE49-F238E27FC236}">
                <a16:creationId xmlns:a16="http://schemas.microsoft.com/office/drawing/2014/main" id="{6464E7DD-F8F4-46D6-93A5-48AA328BA1C8}"/>
              </a:ext>
            </a:extLst>
          </p:cNvPr>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167903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4385"/>
            <a:ext cx="9144000" cy="612648"/>
          </a:xfrm>
        </p:spPr>
        <p:txBody>
          <a:bodyPr/>
          <a:lstStyle/>
          <a:p>
            <a:r>
              <a:rPr lang="en-US" b="1"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My Approach </a:t>
            </a:r>
            <a:r>
              <a:rPr lang="en-US" sz="3600" b="1" dirty="0">
                <a:latin typeface="Times New Roman" panose="02020603050405020304" pitchFamily="18" charset="0"/>
                <a:cs typeface="Times New Roman" panose="02020603050405020304" pitchFamily="18" charset="0"/>
                <a:sym typeface="Symbol" panose="05050102010706020507" pitchFamily="18" charset="2"/>
              </a:rPr>
              <a:t></a:t>
            </a:r>
            <a:r>
              <a:rPr lang="en-US" sz="3600" b="1" dirty="0">
                <a:latin typeface="Times New Roman" panose="02020603050405020304" pitchFamily="18" charset="0"/>
                <a:cs typeface="Times New Roman" panose="02020603050405020304" pitchFamily="18" charset="0"/>
              </a:rPr>
              <a:t> Background</a:t>
            </a:r>
          </a:p>
        </p:txBody>
      </p:sp>
      <p:sp>
        <p:nvSpPr>
          <p:cNvPr id="4" name="Footer Placeholder 3"/>
          <p:cNvSpPr>
            <a:spLocks noGrp="1"/>
          </p:cNvSpPr>
          <p:nvPr>
            <p:ph type="ftr" sz="quarter" idx="11"/>
          </p:nvPr>
        </p:nvSpPr>
        <p:spPr>
          <a:xfrm>
            <a:off x="418605" y="6553200"/>
            <a:ext cx="1447800" cy="304800"/>
          </a:xfrm>
        </p:spPr>
        <p:txBody>
          <a:bodyPr/>
          <a:lstStyle/>
          <a:p>
            <a:r>
              <a:rPr lang="en-US" dirty="0"/>
              <a:t>JSM 2024</a:t>
            </a:r>
          </a:p>
        </p:txBody>
      </p:sp>
      <p:sp>
        <p:nvSpPr>
          <p:cNvPr id="5" name="Slide Number Placeholder 4"/>
          <p:cNvSpPr>
            <a:spLocks noGrp="1"/>
          </p:cNvSpPr>
          <p:nvPr>
            <p:ph type="sldNum" sz="quarter" idx="10"/>
          </p:nvPr>
        </p:nvSpPr>
        <p:spPr>
          <a:xfrm>
            <a:off x="0" y="6553200"/>
            <a:ext cx="533400" cy="304800"/>
          </a:xfrm>
        </p:spPr>
        <p:txBody>
          <a:bodyPr/>
          <a:lstStyle/>
          <a:p>
            <a:fld id="{D4325D4D-289E-48C1-B277-2BEB492A7D19}" type="slidenum">
              <a:rPr lang="en-US" smtClean="0"/>
              <a:pPr/>
              <a:t>7</a:t>
            </a:fld>
            <a:endParaRPr lang="en-US" dirty="0"/>
          </a:p>
        </p:txBody>
      </p:sp>
      <mc:AlternateContent xmlns:mc="http://schemas.openxmlformats.org/markup-compatibility/2006">
        <mc:Choice xmlns:a14="http://schemas.microsoft.com/office/drawing/2010/main" Requires="a14">
          <p:sp>
            <p:nvSpPr>
              <p:cNvPr id="18" name="Content Placeholder 17">
                <a:extLst>
                  <a:ext uri="{FF2B5EF4-FFF2-40B4-BE49-F238E27FC236}">
                    <a16:creationId xmlns:a16="http://schemas.microsoft.com/office/drawing/2014/main" id="{B16FEBE3-6E2A-468E-AEE4-CF70A3ECE1B6}"/>
                  </a:ext>
                </a:extLst>
              </p:cNvPr>
              <p:cNvSpPr>
                <a:spLocks noGrp="1"/>
              </p:cNvSpPr>
              <p:nvPr>
                <p:ph sz="half" idx="1"/>
              </p:nvPr>
            </p:nvSpPr>
            <p:spPr>
              <a:xfrm>
                <a:off x="33647" y="778270"/>
                <a:ext cx="12251825" cy="6430963"/>
              </a:xfrm>
            </p:spPr>
            <p:txBody>
              <a:bodyPr/>
              <a:lstStyle/>
              <a:p>
                <a:pPr marL="0" indent="0">
                  <a:spcAft>
                    <a:spcPts val="300"/>
                  </a:spcAft>
                  <a:buNone/>
                </a:pPr>
                <a:r>
                  <a:rPr lang="en-US" sz="2800" dirty="0">
                    <a:latin typeface="Times New Roman" panose="02020603050405020304" pitchFamily="18" charset="0"/>
                    <a:cs typeface="Times New Roman" panose="02020603050405020304" pitchFamily="18" charset="0"/>
                  </a:rPr>
                  <a:t>Let </a:t>
                </a:r>
                <a:r>
                  <a:rPr lang="en-US" sz="2800" i="1" dirty="0">
                    <a:latin typeface="Times New Roman" panose="02020603050405020304" pitchFamily="18" charset="0"/>
                    <a:cs typeface="Times New Roman" panose="02020603050405020304" pitchFamily="18" charset="0"/>
                  </a:rPr>
                  <a:t>A</a:t>
                </a:r>
                <a:r>
                  <a:rPr lang="en-US" sz="2800" dirty="0">
                    <a:latin typeface="Times New Roman" panose="02020603050405020304" pitchFamily="18" charset="0"/>
                    <a:cs typeface="Times New Roman" panose="02020603050405020304" pitchFamily="18" charset="0"/>
                  </a:rPr>
                  <a:t> be a prob sample and </a:t>
                </a:r>
                <a:r>
                  <a:rPr lang="en-US" sz="2800" i="1" dirty="0">
                    <a:latin typeface="Times New Roman" panose="02020603050405020304" pitchFamily="18" charset="0"/>
                    <a:cs typeface="Times New Roman" panose="02020603050405020304" pitchFamily="18" charset="0"/>
                  </a:rPr>
                  <a:t>B</a:t>
                </a:r>
                <a:r>
                  <a:rPr lang="en-US" sz="2800" dirty="0">
                    <a:latin typeface="Times New Roman" panose="02020603050405020304" pitchFamily="18" charset="0"/>
                    <a:cs typeface="Times New Roman" panose="02020603050405020304" pitchFamily="18" charset="0"/>
                  </a:rPr>
                  <a:t> and nonprob sample.</a:t>
                </a:r>
              </a:p>
              <a:p>
                <a:pPr marL="0" indent="0">
                  <a:buNone/>
                </a:pPr>
                <a:r>
                  <a:rPr lang="en-US" sz="2800" dirty="0">
                    <a:latin typeface="Times New Roman" panose="02020603050405020304" pitchFamily="18" charset="0"/>
                    <a:cs typeface="Times New Roman" panose="02020603050405020304" pitchFamily="18" charset="0"/>
                  </a:rPr>
                  <a:t>Let </a:t>
                </a:r>
                <a:r>
                  <a:rPr lang="en-US" sz="2800" i="1" dirty="0" err="1">
                    <a:latin typeface="Times New Roman" panose="02020603050405020304" pitchFamily="18" charset="0"/>
                    <a:cs typeface="Times New Roman" panose="02020603050405020304" pitchFamily="18" charset="0"/>
                  </a:rPr>
                  <a:t>y</a:t>
                </a:r>
                <a:r>
                  <a:rPr lang="en-US" sz="2800" i="1" baseline="-25000" dirty="0" err="1">
                    <a:latin typeface="Times New Roman" panose="02020603050405020304" pitchFamily="18" charset="0"/>
                    <a:cs typeface="Times New Roman" panose="02020603050405020304" pitchFamily="18" charset="0"/>
                  </a:rPr>
                  <a:t>k</a:t>
                </a:r>
                <a:r>
                  <a:rPr lang="en-US" sz="2800" dirty="0">
                    <a:latin typeface="Times New Roman" panose="02020603050405020304" pitchFamily="18" charset="0"/>
                    <a:cs typeface="Times New Roman" panose="02020603050405020304" pitchFamily="18" charset="0"/>
                  </a:rPr>
                  <a:t> be the variable of interest and </a:t>
                </a:r>
                <a:r>
                  <a:rPr lang="en-US" sz="2800" b="1" dirty="0">
                    <a:latin typeface="Times New Roman" panose="02020603050405020304" pitchFamily="18" charset="0"/>
                    <a:cs typeface="Times New Roman" panose="02020603050405020304" pitchFamily="18" charset="0"/>
                  </a:rPr>
                  <a:t>x</a:t>
                </a:r>
                <a:r>
                  <a:rPr lang="en-US" sz="2800" i="1" baseline="-25000" dirty="0">
                    <a:latin typeface="Times New Roman" panose="02020603050405020304" pitchFamily="18" charset="0"/>
                    <a:cs typeface="Times New Roman" panose="02020603050405020304" pitchFamily="18" charset="0"/>
                  </a:rPr>
                  <a:t>k</a:t>
                </a:r>
                <a:r>
                  <a:rPr lang="en-US" sz="2800" dirty="0">
                    <a:latin typeface="Times New Roman" panose="02020603050405020304" pitchFamily="18" charset="0"/>
                    <a:cs typeface="Times New Roman" panose="02020603050405020304" pitchFamily="18" charset="0"/>
                  </a:rPr>
                  <a:t> a vector of variables </a:t>
                </a:r>
              </a:p>
              <a:p>
                <a:pPr marL="0" indent="0">
                  <a:spcBef>
                    <a:spcPts val="0"/>
                  </a:spcBef>
                  <a:buNone/>
                </a:pPr>
                <a:r>
                  <a:rPr lang="en-US" sz="2800" dirty="0">
                    <a:latin typeface="Times New Roman" panose="02020603050405020304" pitchFamily="18" charset="0"/>
                    <a:cs typeface="Times New Roman" panose="02020603050405020304" pitchFamily="18" charset="0"/>
                  </a:rPr>
                  <a:t>including 1 (or the equivalent) available in both samples.  </a:t>
                </a:r>
              </a:p>
              <a:p>
                <a:pPr marL="0" indent="0">
                  <a:spcAft>
                    <a:spcPts val="1200"/>
                  </a:spcAft>
                  <a:buNone/>
                </a:pPr>
                <a:r>
                  <a:rPr lang="en-US" sz="2800" dirty="0">
                    <a:latin typeface="Times New Roman" panose="02020603050405020304" pitchFamily="18" charset="0"/>
                    <a:cs typeface="Times New Roman" panose="02020603050405020304" pitchFamily="18" charset="0"/>
                  </a:rPr>
                  <a:t>Let </a:t>
                </a:r>
                <a:r>
                  <a:rPr lang="en-US" sz="2800" i="1" dirty="0" err="1">
                    <a:latin typeface="Times New Roman" panose="02020603050405020304" pitchFamily="18" charset="0"/>
                    <a:cs typeface="Times New Roman" panose="02020603050405020304" pitchFamily="18" charset="0"/>
                  </a:rPr>
                  <a:t>w</a:t>
                </a:r>
                <a:r>
                  <a:rPr lang="en-US" sz="2800" i="1" baseline="-25000" dirty="0" err="1">
                    <a:latin typeface="Times New Roman" panose="02020603050405020304" pitchFamily="18" charset="0"/>
                    <a:cs typeface="Times New Roman" panose="02020603050405020304" pitchFamily="18" charset="0"/>
                  </a:rPr>
                  <a:t>k</a:t>
                </a:r>
                <a:r>
                  <a:rPr lang="en-US" sz="2800" baseline="-250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 be the weight attached to element </a:t>
                </a:r>
                <a:r>
                  <a:rPr lang="en-US" sz="2800" i="1" dirty="0">
                    <a:latin typeface="Times New Roman" panose="02020603050405020304" pitchFamily="18" charset="0"/>
                    <a:cs typeface="Times New Roman" panose="02020603050405020304" pitchFamily="18" charset="0"/>
                  </a:rPr>
                  <a:t>k</a:t>
                </a:r>
                <a:r>
                  <a:rPr lang="en-US" sz="2800" dirty="0">
                    <a:latin typeface="Times New Roman" panose="02020603050405020304" pitchFamily="18" charset="0"/>
                    <a:cs typeface="Times New Roman" panose="02020603050405020304" pitchFamily="18" charset="0"/>
                  </a:rPr>
                  <a:t> of </a:t>
                </a:r>
                <a:r>
                  <a:rPr lang="en-US" sz="2800" i="1" dirty="0">
                    <a:latin typeface="Times New Roman" panose="02020603050405020304" pitchFamily="18" charset="0"/>
                    <a:cs typeface="Times New Roman" panose="02020603050405020304" pitchFamily="18" charset="0"/>
                  </a:rPr>
                  <a:t>A</a:t>
                </a:r>
                <a:r>
                  <a:rPr lang="en-US" sz="2800" dirty="0">
                    <a:latin typeface="Times New Roman" panose="02020603050405020304" pitchFamily="18" charset="0"/>
                    <a:cs typeface="Times New Roman" panose="02020603050405020304" pitchFamily="18" charset="0"/>
                  </a:rPr>
                  <a:t>.</a:t>
                </a:r>
              </a:p>
              <a:p>
                <a:pPr marL="0" indent="0">
                  <a:lnSpc>
                    <a:spcPct val="130000"/>
                  </a:lnSpc>
                  <a:spcBef>
                    <a:spcPts val="0"/>
                  </a:spcBef>
                  <a:buNone/>
                </a:pPr>
                <a:r>
                  <a:rPr lang="en-US" sz="2800" dirty="0">
                    <a:latin typeface="Times New Roman" panose="02020603050405020304" pitchFamily="18" charset="0"/>
                    <a:cs typeface="Times New Roman" panose="02020603050405020304" pitchFamily="18" charset="0"/>
                  </a:rPr>
                  <a:t>Let </a:t>
                </a:r>
                <a:r>
                  <a:rPr lang="en-US" sz="3200" i="1" dirty="0">
                    <a:latin typeface="Times New Roman" panose="02020603050405020304" pitchFamily="18" charset="0"/>
                    <a:cs typeface="Times New Roman" panose="02020603050405020304" pitchFamily="18" charset="0"/>
                  </a:rPr>
                  <a:t>p</a:t>
                </a:r>
                <a:r>
                  <a:rPr lang="en-US" sz="3200" dirty="0">
                    <a:latin typeface="Times New Roman" panose="02020603050405020304" pitchFamily="18" charset="0"/>
                    <a:cs typeface="Times New Roman" panose="02020603050405020304" pitchFamily="18" charset="0"/>
                  </a:rPr>
                  <a:t>(</a:t>
                </a:r>
                <a:r>
                  <a:rPr lang="en-US" sz="3200" b="1" dirty="0">
                    <a:latin typeface="Times New Roman" panose="02020603050405020304" pitchFamily="18" charset="0"/>
                    <a:cs typeface="Times New Roman" panose="02020603050405020304" pitchFamily="18" charset="0"/>
                  </a:rPr>
                  <a:t>x</a:t>
                </a:r>
                <a:r>
                  <a:rPr lang="en-US" sz="3200" i="1" baseline="-25000" dirty="0">
                    <a:latin typeface="Times New Roman" panose="02020603050405020304" pitchFamily="18" charset="0"/>
                    <a:cs typeface="Times New Roman" panose="02020603050405020304" pitchFamily="18" charset="0"/>
                  </a:rPr>
                  <a:t>k</a:t>
                </a:r>
                <a:r>
                  <a:rPr lang="en-US" sz="3200" i="1" baseline="30000" dirty="0">
                    <a:latin typeface="Times New Roman" panose="02020603050405020304" pitchFamily="18" charset="0"/>
                    <a:cs typeface="Times New Roman" panose="02020603050405020304" pitchFamily="18" charset="0"/>
                  </a:rPr>
                  <a:t>T</a:t>
                </a:r>
                <a:r>
                  <a:rPr lang="en-US" sz="3200" b="1" dirty="0">
                    <a:latin typeface="Times New Roman" panose="02020603050405020304" pitchFamily="18" charset="0"/>
                    <a:cs typeface="Times New Roman" panose="02020603050405020304" pitchFamily="18" charset="0"/>
                    <a:sym typeface="Symbol" panose="05050102010706020507" pitchFamily="18" charset="2"/>
                  </a:rPr>
                  <a:t></a:t>
                </a:r>
                <a:r>
                  <a:rPr lang="en-US" sz="3200" dirty="0">
                    <a:latin typeface="Times New Roman" panose="02020603050405020304" pitchFamily="18" charset="0"/>
                    <a:cs typeface="Times New Roman" panose="02020603050405020304" pitchFamily="18" charset="0"/>
                    <a:sym typeface="Symbol" panose="05050102010706020507" pitchFamily="18" charset="2"/>
                  </a:rPr>
                  <a:t>|</a:t>
                </a:r>
                <a:r>
                  <a:rPr lang="en-US" sz="3200" b="1" dirty="0">
                    <a:latin typeface="Times New Roman" panose="02020603050405020304" pitchFamily="18" charset="0"/>
                    <a:cs typeface="Times New Roman" panose="02020603050405020304" pitchFamily="18" charset="0"/>
                  </a:rPr>
                  <a:t>x</a:t>
                </a:r>
                <a:r>
                  <a:rPr lang="en-US" sz="3200" i="1" baseline="-25000" dirty="0">
                    <a:latin typeface="Times New Roman" panose="02020603050405020304" pitchFamily="18" charset="0"/>
                    <a:cs typeface="Times New Roman" panose="02020603050405020304" pitchFamily="18" charset="0"/>
                  </a:rPr>
                  <a:t>k</a:t>
                </a:r>
                <a:r>
                  <a:rPr lang="en-US" sz="3200" dirty="0">
                    <a:latin typeface="Times New Roman" panose="02020603050405020304" pitchFamily="18" charset="0"/>
                    <a:cs typeface="Times New Roman" panose="02020603050405020304" pitchFamily="18" charset="0"/>
                    <a:sym typeface="Symbol" panose="05050102010706020507" pitchFamily="18" charset="2"/>
                  </a:rPr>
                  <a:t>)</a:t>
                </a:r>
                <a:r>
                  <a:rPr lang="en-US" sz="2800" dirty="0">
                    <a:latin typeface="Times New Roman" panose="02020603050405020304" pitchFamily="18" charset="0"/>
                    <a:cs typeface="Times New Roman" panose="02020603050405020304" pitchFamily="18" charset="0"/>
                    <a:sym typeface="Symbol" panose="05050102010706020507" pitchFamily="18" charset="2"/>
                  </a:rPr>
                  <a:t> be an assumed probability of </a:t>
                </a:r>
                <a:r>
                  <a:rPr lang="en-US" sz="2800" i="1" dirty="0">
                    <a:latin typeface="Times New Roman" panose="02020603050405020304" pitchFamily="18" charset="0"/>
                    <a:cs typeface="Times New Roman" panose="02020603050405020304" pitchFamily="18" charset="0"/>
                    <a:sym typeface="Symbol" panose="05050102010706020507" pitchFamily="18" charset="2"/>
                  </a:rPr>
                  <a:t>k</a:t>
                </a:r>
                <a:r>
                  <a:rPr lang="en-US" sz="2800" dirty="0">
                    <a:latin typeface="Times New Roman" panose="02020603050405020304" pitchFamily="18" charset="0"/>
                    <a:cs typeface="Times New Roman" panose="02020603050405020304" pitchFamily="18" charset="0"/>
                    <a:sym typeface="Symbol" panose="05050102010706020507" pitchFamily="18" charset="2"/>
                  </a:rPr>
                  <a:t>’s inclusion in </a:t>
                </a:r>
                <a:r>
                  <a:rPr lang="en-US" sz="2800" i="1" dirty="0">
                    <a:latin typeface="Times New Roman" panose="02020603050405020304" pitchFamily="18" charset="0"/>
                    <a:cs typeface="Times New Roman" panose="02020603050405020304" pitchFamily="18" charset="0"/>
                    <a:sym typeface="Symbol" panose="05050102010706020507" pitchFamily="18" charset="2"/>
                  </a:rPr>
                  <a:t>B</a:t>
                </a:r>
                <a:r>
                  <a:rPr lang="en-US" sz="2800" dirty="0">
                    <a:latin typeface="Times New Roman" panose="02020603050405020304" pitchFamily="18" charset="0"/>
                    <a:cs typeface="Times New Roman" panose="02020603050405020304" pitchFamily="18" charset="0"/>
                    <a:sym typeface="Symbol" panose="05050102010706020507" pitchFamily="18" charset="2"/>
                  </a:rPr>
                  <a:t>.</a:t>
                </a:r>
              </a:p>
              <a:p>
                <a:pPr marL="0" indent="0">
                  <a:lnSpc>
                    <a:spcPct val="130000"/>
                  </a:lnSpc>
                  <a:spcBef>
                    <a:spcPts val="0"/>
                  </a:spcBef>
                  <a:spcAft>
                    <a:spcPts val="600"/>
                  </a:spcAft>
                  <a:buNone/>
                </a:pPr>
                <a:r>
                  <a:rPr lang="en-US" sz="2800" dirty="0">
                    <a:latin typeface="Times New Roman" panose="02020603050405020304" pitchFamily="18" charset="0"/>
                    <a:cs typeface="Times New Roman" panose="02020603050405020304" pitchFamily="18" charset="0"/>
                    <a:sym typeface="Symbol" panose="05050102010706020507" pitchFamily="18" charset="2"/>
                  </a:rPr>
                  <a:t>Estimate </a:t>
                </a:r>
                <a:r>
                  <a:rPr lang="en-US" sz="2800" b="1" dirty="0">
                    <a:latin typeface="Times New Roman" panose="02020603050405020304" pitchFamily="18" charset="0"/>
                    <a:cs typeface="Times New Roman" panose="02020603050405020304" pitchFamily="18" charset="0"/>
                    <a:sym typeface="Symbol" panose="05050102010706020507" pitchFamily="18" charset="2"/>
                  </a:rPr>
                  <a:t> </a:t>
                </a:r>
                <a:r>
                  <a:rPr lang="en-US" sz="2800" dirty="0">
                    <a:latin typeface="Times New Roman" panose="02020603050405020304" pitchFamily="18" charset="0"/>
                    <a:cs typeface="Times New Roman" panose="02020603050405020304" pitchFamily="18" charset="0"/>
                    <a:sym typeface="Symbol" panose="05050102010706020507" pitchFamily="18" charset="2"/>
                  </a:rPr>
                  <a:t>with </a:t>
                </a:r>
                <a:r>
                  <a:rPr lang="en-US" sz="2800" b="1" dirty="0">
                    <a:latin typeface="Times New Roman" panose="02020603050405020304" pitchFamily="18" charset="0"/>
                    <a:cs typeface="Times New Roman" panose="02020603050405020304" pitchFamily="18" charset="0"/>
                    <a:sym typeface="Symbol" panose="05050102010706020507" pitchFamily="18" charset="2"/>
                  </a:rPr>
                  <a:t>g</a:t>
                </a:r>
                <a:r>
                  <a:rPr lang="en-US" sz="2800" dirty="0">
                    <a:latin typeface="Times New Roman" panose="02020603050405020304" pitchFamily="18" charset="0"/>
                    <a:cs typeface="Times New Roman" panose="02020603050405020304" pitchFamily="18" charset="0"/>
                    <a:sym typeface="Symbol" panose="05050102010706020507" pitchFamily="18" charset="2"/>
                  </a:rPr>
                  <a:t>  by solving the </a:t>
                </a:r>
                <a:r>
                  <a:rPr lang="en-US" sz="2800" i="1" dirty="0">
                    <a:latin typeface="Times New Roman" panose="02020603050405020304" pitchFamily="18" charset="0"/>
                    <a:cs typeface="Times New Roman" panose="02020603050405020304" pitchFamily="18" charset="0"/>
                    <a:sym typeface="Symbol" panose="05050102010706020507" pitchFamily="18" charset="2"/>
                  </a:rPr>
                  <a:t>calibration equation</a:t>
                </a:r>
                <a:r>
                  <a:rPr lang="en-US" sz="2800" dirty="0">
                    <a:latin typeface="Times New Roman" panose="02020603050405020304" pitchFamily="18" charset="0"/>
                    <a:cs typeface="Times New Roman" panose="02020603050405020304" pitchFamily="18" charset="0"/>
                    <a:sym typeface="Symbol" panose="05050102010706020507" pitchFamily="18" charset="2"/>
                  </a:rPr>
                  <a:t>:</a:t>
                </a:r>
              </a:p>
              <a:p>
                <a:pPr marL="0" indent="0">
                  <a:lnSpc>
                    <a:spcPct val="130000"/>
                  </a:lnSpc>
                  <a:spcBef>
                    <a:spcPts val="0"/>
                  </a:spcBef>
                  <a:spcAft>
                    <a:spcPts val="1800"/>
                  </a:spcAft>
                  <a:buNone/>
                </a:pPr>
                <a14:m>
                  <m:oMath xmlns:m="http://schemas.openxmlformats.org/officeDocument/2006/math">
                    <m:r>
                      <a:rPr lang="en-US" sz="3200" b="0" i="1" smtClean="0">
                        <a:latin typeface="Cambria Math" panose="02040503050406030204" pitchFamily="18" charset="0"/>
                        <a:cs typeface="Times New Roman" panose="02020603050405020304" pitchFamily="18" charset="0"/>
                        <a:sym typeface="Symbol" panose="05050102010706020507" pitchFamily="18" charset="2"/>
                      </a:rPr>
                      <m:t>                      </m:t>
                    </m:r>
                    <m:nary>
                      <m:naryPr>
                        <m:chr m:val="∑"/>
                        <m:limLoc m:val="subSup"/>
                        <m:supHide m:val="on"/>
                        <m:ctrlPr>
                          <a:rPr lang="en-US" sz="3200" i="1" smtClean="0">
                            <a:latin typeface="Cambria Math" panose="02040503050406030204" pitchFamily="18" charset="0"/>
                            <a:cs typeface="Times New Roman" panose="02020603050405020304" pitchFamily="18" charset="0"/>
                            <a:sym typeface="Symbol" panose="05050102010706020507" pitchFamily="18" charset="2"/>
                          </a:rPr>
                        </m:ctrlPr>
                      </m:naryPr>
                      <m:sub>
                        <m:r>
                          <a:rPr lang="en-US" sz="3200" b="0" i="1" smtClean="0">
                            <a:latin typeface="Cambria Math" panose="02040503050406030204" pitchFamily="18" charset="0"/>
                            <a:cs typeface="Times New Roman" panose="02020603050405020304" pitchFamily="18" charset="0"/>
                            <a:sym typeface="Symbol" panose="05050102010706020507" pitchFamily="18" charset="2"/>
                          </a:rPr>
                          <m:t>𝐵</m:t>
                        </m:r>
                      </m:sub>
                      <m:sup/>
                      <m:e>
                        <m:r>
                          <a:rPr lang="en-US" sz="3200" b="0" i="1" smtClean="0">
                            <a:latin typeface="Cambria Math" panose="02040503050406030204" pitchFamily="18" charset="0"/>
                            <a:cs typeface="Times New Roman" panose="02020603050405020304" pitchFamily="18" charset="0"/>
                            <a:sym typeface="Symbol" panose="05050102010706020507" pitchFamily="18" charset="2"/>
                          </a:rPr>
                          <m:t>[</m:t>
                        </m:r>
                        <m:box>
                          <m:boxPr>
                            <m:ctrlPr>
                              <a:rPr lang="en-US" sz="3200" i="1" smtClean="0">
                                <a:latin typeface="Cambria Math" panose="02040503050406030204" pitchFamily="18" charset="0"/>
                                <a:cs typeface="Times New Roman" panose="02020603050405020304" pitchFamily="18" charset="0"/>
                                <a:sym typeface="Symbol" panose="05050102010706020507" pitchFamily="18" charset="2"/>
                              </a:rPr>
                            </m:ctrlPr>
                          </m:boxPr>
                          <m:e>
                            <m:argPr>
                              <m:argSz m:val="-1"/>
                            </m:argPr>
                            <m:r>
                              <m:rPr>
                                <m:nor/>
                              </m:rPr>
                              <a:rPr lang="en-US" sz="3200" b="0" i="0" smtClean="0">
                                <a:latin typeface="Cambria Math" panose="02040503050406030204" pitchFamily="18" charset="0"/>
                                <a:cs typeface="Times New Roman" panose="02020603050405020304" pitchFamily="18" charset="0"/>
                                <a:sym typeface="Symbol" panose="05050102010706020507" pitchFamily="18" charset="2"/>
                              </a:rPr>
                              <m:t>1/</m:t>
                            </m:r>
                            <m:r>
                              <m:rPr>
                                <m:nor/>
                              </m:rPr>
                              <a:rPr lang="en-US" sz="3200" i="1" dirty="0">
                                <a:latin typeface="Times New Roman" panose="02020603050405020304" pitchFamily="18" charset="0"/>
                                <a:cs typeface="Times New Roman" panose="02020603050405020304" pitchFamily="18" charset="0"/>
                              </a:rPr>
                              <m:t>p</m:t>
                            </m:r>
                            <m:r>
                              <m:rPr>
                                <m:nor/>
                              </m:rPr>
                              <a:rPr lang="en-US" sz="3200" dirty="0">
                                <a:latin typeface="Times New Roman" panose="02020603050405020304" pitchFamily="18" charset="0"/>
                                <a:cs typeface="Times New Roman" panose="02020603050405020304" pitchFamily="18" charset="0"/>
                              </a:rPr>
                              <m:t>(</m:t>
                            </m:r>
                            <m:r>
                              <m:rPr>
                                <m:nor/>
                              </m:rPr>
                              <a:rPr lang="en-US" sz="3200" b="1" dirty="0">
                                <a:latin typeface="Times New Roman" panose="02020603050405020304" pitchFamily="18" charset="0"/>
                                <a:cs typeface="Times New Roman" panose="02020603050405020304" pitchFamily="18" charset="0"/>
                              </a:rPr>
                              <m:t>x</m:t>
                            </m:r>
                            <m:r>
                              <m:rPr>
                                <m:nor/>
                              </m:rPr>
                              <a:rPr lang="en-US" sz="3200" i="1" baseline="-25000" dirty="0">
                                <a:latin typeface="Times New Roman" panose="02020603050405020304" pitchFamily="18" charset="0"/>
                                <a:cs typeface="Times New Roman" panose="02020603050405020304" pitchFamily="18" charset="0"/>
                              </a:rPr>
                              <m:t>k</m:t>
                            </m:r>
                            <m:r>
                              <m:rPr>
                                <m:nor/>
                              </m:rPr>
                              <a:rPr lang="en-US" sz="3200" i="1" baseline="30000" dirty="0">
                                <a:latin typeface="Times New Roman" panose="02020603050405020304" pitchFamily="18" charset="0"/>
                                <a:cs typeface="Times New Roman" panose="02020603050405020304" pitchFamily="18" charset="0"/>
                              </a:rPr>
                              <m:t>T</m:t>
                            </m:r>
                            <m:r>
                              <m:rPr>
                                <m:nor/>
                              </m:rPr>
                              <a:rPr lang="en-US" sz="3200" b="1" dirty="0">
                                <a:latin typeface="Times New Roman" panose="02020603050405020304" pitchFamily="18" charset="0"/>
                                <a:cs typeface="Times New Roman" panose="02020603050405020304" pitchFamily="18" charset="0"/>
                                <a:sym typeface="Symbol" panose="05050102010706020507" pitchFamily="18" charset="2"/>
                              </a:rPr>
                              <m:t>g</m:t>
                            </m:r>
                            <m:r>
                              <a:rPr lang="en-US" sz="3200" b="0" i="1" dirty="0" smtClean="0">
                                <a:latin typeface="Cambria Math" panose="02040503050406030204" pitchFamily="18" charset="0"/>
                                <a:cs typeface="Times New Roman" panose="02020603050405020304" pitchFamily="18" charset="0"/>
                                <a:sym typeface="Symbol" panose="05050102010706020507" pitchFamily="18" charset="2"/>
                              </a:rPr>
                              <m:t>)</m:t>
                            </m:r>
                          </m:e>
                        </m:box>
                      </m:e>
                    </m:nary>
                    <m:r>
                      <a:rPr lang="en-US" sz="3200" b="0" i="1" smtClean="0">
                        <a:latin typeface="Cambria Math" panose="02040503050406030204" pitchFamily="18" charset="0"/>
                        <a:cs typeface="Times New Roman" panose="02020603050405020304" pitchFamily="18" charset="0"/>
                        <a:sym typeface="Symbol" panose="05050102010706020507" pitchFamily="18" charset="2"/>
                      </a:rPr>
                      <m:t>]</m:t>
                    </m:r>
                  </m:oMath>
                </a14:m>
                <a:r>
                  <a:rPr lang="en-US" sz="3200" b="1" dirty="0">
                    <a:latin typeface="Times New Roman" panose="02020603050405020304" pitchFamily="18" charset="0"/>
                    <a:cs typeface="Times New Roman" panose="02020603050405020304" pitchFamily="18" charset="0"/>
                    <a:sym typeface="Symbol" panose="05050102010706020507" pitchFamily="18" charset="2"/>
                  </a:rPr>
                  <a:t>x</a:t>
                </a:r>
                <a:r>
                  <a:rPr lang="en-US" sz="3200" i="1" baseline="-25000" dirty="0">
                    <a:latin typeface="Times New Roman" panose="02020603050405020304" pitchFamily="18" charset="0"/>
                    <a:cs typeface="Times New Roman" panose="02020603050405020304" pitchFamily="18" charset="0"/>
                    <a:sym typeface="Symbol" panose="05050102010706020507" pitchFamily="18" charset="2"/>
                  </a:rPr>
                  <a:t>k </a:t>
                </a:r>
                <a:r>
                  <a:rPr lang="en-US" sz="3200" dirty="0">
                    <a:latin typeface="Times New Roman" panose="02020603050405020304" pitchFamily="18" charset="0"/>
                    <a:cs typeface="Times New Roman" panose="02020603050405020304" pitchFamily="18" charset="0"/>
                    <a:sym typeface="Symbol" panose="05050102010706020507" pitchFamily="18" charset="2"/>
                  </a:rPr>
                  <a:t>= </a:t>
                </a:r>
                <a14:m>
                  <m:oMath xmlns:m="http://schemas.openxmlformats.org/officeDocument/2006/math">
                    <m:nary>
                      <m:naryPr>
                        <m:chr m:val="∑"/>
                        <m:limLoc m:val="subSup"/>
                        <m:supHide m:val="on"/>
                        <m:ctrlPr>
                          <a:rPr lang="en-US" sz="3200" i="1">
                            <a:latin typeface="Cambria Math" panose="02040503050406030204" pitchFamily="18" charset="0"/>
                            <a:cs typeface="Times New Roman" panose="02020603050405020304" pitchFamily="18" charset="0"/>
                            <a:sym typeface="Symbol" panose="05050102010706020507" pitchFamily="18" charset="2"/>
                          </a:rPr>
                        </m:ctrlPr>
                      </m:naryPr>
                      <m:sub>
                        <m:r>
                          <m:rPr>
                            <m:brk m:alnAt="1"/>
                          </m:rPr>
                          <a:rPr lang="en-US" sz="3200" b="0" i="1" smtClean="0">
                            <a:latin typeface="Cambria Math" panose="02040503050406030204" pitchFamily="18" charset="0"/>
                            <a:cs typeface="Times New Roman" panose="02020603050405020304" pitchFamily="18" charset="0"/>
                            <a:sym typeface="Symbol" panose="05050102010706020507" pitchFamily="18" charset="2"/>
                          </a:rPr>
                          <m:t>𝐴</m:t>
                        </m:r>
                      </m:sub>
                      <m:sup/>
                      <m:e>
                        <m:sSub>
                          <m:sSubPr>
                            <m:ctrlPr>
                              <a:rPr lang="en-US" sz="3200" b="0" i="1" smtClean="0">
                                <a:latin typeface="Cambria Math" panose="02040503050406030204" pitchFamily="18" charset="0"/>
                                <a:cs typeface="Times New Roman" panose="02020603050405020304" pitchFamily="18" charset="0"/>
                                <a:sym typeface="Symbol" panose="05050102010706020507" pitchFamily="18" charset="2"/>
                              </a:rPr>
                            </m:ctrlPr>
                          </m:sSubPr>
                          <m:e>
                            <m:r>
                              <a:rPr lang="en-US" sz="3200" b="0" i="1" smtClean="0">
                                <a:latin typeface="Cambria Math" panose="02040503050406030204" pitchFamily="18" charset="0"/>
                                <a:cs typeface="Times New Roman" panose="02020603050405020304" pitchFamily="18" charset="0"/>
                                <a:sym typeface="Symbol" panose="05050102010706020507" pitchFamily="18" charset="2"/>
                              </a:rPr>
                              <m:t>𝑤</m:t>
                            </m:r>
                          </m:e>
                          <m:sub>
                            <m:r>
                              <a:rPr lang="en-US" sz="3200" b="0" i="1" smtClean="0">
                                <a:latin typeface="Cambria Math" panose="02040503050406030204" pitchFamily="18" charset="0"/>
                                <a:cs typeface="Times New Roman" panose="02020603050405020304" pitchFamily="18" charset="0"/>
                                <a:sym typeface="Symbol" panose="05050102010706020507" pitchFamily="18" charset="2"/>
                              </a:rPr>
                              <m:t>𝑘</m:t>
                            </m:r>
                          </m:sub>
                        </m:sSub>
                      </m:e>
                    </m:nary>
                  </m:oMath>
                </a14:m>
                <a:r>
                  <a:rPr lang="en-US" sz="3200" b="1" dirty="0">
                    <a:latin typeface="Times New Roman" panose="02020603050405020304" pitchFamily="18" charset="0"/>
                    <a:cs typeface="Times New Roman" panose="02020603050405020304" pitchFamily="18" charset="0"/>
                    <a:sym typeface="Symbol" panose="05050102010706020507" pitchFamily="18" charset="2"/>
                  </a:rPr>
                  <a:t>x</a:t>
                </a:r>
                <a:r>
                  <a:rPr lang="en-US" sz="3200" i="1" baseline="-25000" dirty="0">
                    <a:latin typeface="Times New Roman" panose="02020603050405020304" pitchFamily="18" charset="0"/>
                    <a:cs typeface="Times New Roman" panose="02020603050405020304" pitchFamily="18" charset="0"/>
                    <a:sym typeface="Symbol" panose="05050102010706020507" pitchFamily="18" charset="2"/>
                  </a:rPr>
                  <a:t>k </a:t>
                </a:r>
                <a:r>
                  <a:rPr lang="en-US" sz="2800" i="1" dirty="0">
                    <a:latin typeface="Times New Roman" panose="02020603050405020304" pitchFamily="18" charset="0"/>
                    <a:cs typeface="Times New Roman" panose="02020603050405020304" pitchFamily="18" charset="0"/>
                    <a:sym typeface="Symbol" panose="05050102010706020507" pitchFamily="18" charset="2"/>
                  </a:rPr>
                  <a:t>.</a:t>
                </a:r>
              </a:p>
              <a:p>
                <a:pPr marL="0" lvl="0" indent="0">
                  <a:lnSpc>
                    <a:spcPct val="130000"/>
                  </a:lnSpc>
                  <a:spcBef>
                    <a:spcPts val="0"/>
                  </a:spcBef>
                  <a:buClr>
                    <a:srgbClr val="000000"/>
                  </a:buClr>
                  <a:buNone/>
                </a:pPr>
                <a:r>
                  <a:rPr lang="en-US" sz="2800" dirty="0">
                    <a:solidFill>
                      <a:srgbClr val="000000"/>
                    </a:solidFill>
                    <a:latin typeface="Times New Roman" panose="02020603050405020304" pitchFamily="18" charset="0"/>
                    <a:cs typeface="Times New Roman" panose="02020603050405020304" pitchFamily="18" charset="0"/>
                    <a:sym typeface="Symbol" panose="05050102010706020507" pitchFamily="18" charset="2"/>
                  </a:rPr>
                  <a:t>Let </a:t>
                </a:r>
                <a:r>
                  <a:rPr lang="en-US" sz="3200" i="1" dirty="0">
                    <a:solidFill>
                      <a:srgbClr val="000000"/>
                    </a:solidFill>
                    <a:latin typeface="Times New Roman" panose="02020603050405020304" pitchFamily="18" charset="0"/>
                    <a:cs typeface="Times New Roman" panose="02020603050405020304" pitchFamily="18" charset="0"/>
                  </a:rPr>
                  <a:t>m</a:t>
                </a:r>
                <a:r>
                  <a:rPr lang="en-US" sz="3200" dirty="0">
                    <a:solidFill>
                      <a:srgbClr val="000000"/>
                    </a:solidFill>
                    <a:latin typeface="Times New Roman" panose="02020603050405020304" pitchFamily="18" charset="0"/>
                    <a:cs typeface="Times New Roman" panose="02020603050405020304" pitchFamily="18" charset="0"/>
                  </a:rPr>
                  <a:t>(</a:t>
                </a:r>
                <a:r>
                  <a:rPr lang="en-US" sz="3200" b="1" dirty="0">
                    <a:solidFill>
                      <a:srgbClr val="000000"/>
                    </a:solidFill>
                    <a:latin typeface="Times New Roman" panose="02020603050405020304" pitchFamily="18" charset="0"/>
                    <a:cs typeface="Times New Roman" panose="02020603050405020304" pitchFamily="18" charset="0"/>
                  </a:rPr>
                  <a:t>x</a:t>
                </a:r>
                <a:r>
                  <a:rPr lang="en-US" sz="3200" i="1" baseline="-25000" dirty="0">
                    <a:solidFill>
                      <a:srgbClr val="000000"/>
                    </a:solidFill>
                    <a:latin typeface="Times New Roman" panose="02020603050405020304" pitchFamily="18" charset="0"/>
                    <a:cs typeface="Times New Roman" panose="02020603050405020304" pitchFamily="18" charset="0"/>
                  </a:rPr>
                  <a:t>k</a:t>
                </a:r>
                <a:r>
                  <a:rPr lang="en-US" sz="3200" i="1" baseline="30000" dirty="0">
                    <a:solidFill>
                      <a:srgbClr val="000000"/>
                    </a:solidFill>
                    <a:latin typeface="Times New Roman" panose="02020603050405020304" pitchFamily="18" charset="0"/>
                    <a:cs typeface="Times New Roman" panose="02020603050405020304" pitchFamily="18" charset="0"/>
                  </a:rPr>
                  <a:t>T</a:t>
                </a:r>
                <a:r>
                  <a:rPr lang="en-US" sz="3200" b="1" dirty="0">
                    <a:solidFill>
                      <a:srgbClr val="000000"/>
                    </a:solidFill>
                    <a:latin typeface="Times New Roman" panose="02020603050405020304" pitchFamily="18" charset="0"/>
                    <a:cs typeface="Times New Roman" panose="02020603050405020304" pitchFamily="18" charset="0"/>
                    <a:sym typeface="Symbol" panose="05050102010706020507" pitchFamily="18" charset="2"/>
                  </a:rPr>
                  <a:t></a:t>
                </a:r>
                <a:r>
                  <a:rPr lang="en-US" sz="3200" dirty="0">
                    <a:latin typeface="Times New Roman" panose="02020603050405020304" pitchFamily="18" charset="0"/>
                    <a:cs typeface="Times New Roman" panose="02020603050405020304" pitchFamily="18" charset="0"/>
                    <a:sym typeface="Symbol" panose="05050102010706020507" pitchFamily="18" charset="2"/>
                  </a:rPr>
                  <a:t>|</a:t>
                </a:r>
                <a:r>
                  <a:rPr lang="en-US" sz="3200" b="1" dirty="0" err="1">
                    <a:latin typeface="Times New Roman" panose="02020603050405020304" pitchFamily="18" charset="0"/>
                    <a:cs typeface="Times New Roman" panose="02020603050405020304" pitchFamily="18" charset="0"/>
                  </a:rPr>
                  <a:t>x</a:t>
                </a:r>
                <a:r>
                  <a:rPr lang="en-US" sz="3200" i="1" baseline="-25000" dirty="0" err="1">
                    <a:latin typeface="Times New Roman" panose="02020603050405020304" pitchFamily="18" charset="0"/>
                    <a:cs typeface="Times New Roman" panose="02020603050405020304" pitchFamily="18" charset="0"/>
                  </a:rPr>
                  <a:t>k</a:t>
                </a:r>
                <a:r>
                  <a:rPr lang="en-US" sz="3200" i="1" dirty="0" err="1">
                    <a:latin typeface="Times New Roman" panose="02020603050405020304" pitchFamily="18" charset="0"/>
                    <a:cs typeface="Times New Roman" panose="02020603050405020304" pitchFamily="18" charset="0"/>
                  </a:rPr>
                  <a:t>,w</a:t>
                </a:r>
                <a:r>
                  <a:rPr lang="en-US" sz="3200" i="1" baseline="-25000" dirty="0" err="1">
                    <a:latin typeface="Times New Roman" panose="02020603050405020304" pitchFamily="18" charset="0"/>
                    <a:cs typeface="Times New Roman" panose="02020603050405020304" pitchFamily="18" charset="0"/>
                  </a:rPr>
                  <a:t>k</a:t>
                </a:r>
                <a:r>
                  <a:rPr lang="en-US" sz="3200" dirty="0">
                    <a:latin typeface="Times New Roman" panose="02020603050405020304" pitchFamily="18" charset="0"/>
                    <a:cs typeface="Times New Roman" panose="02020603050405020304" pitchFamily="18" charset="0"/>
                  </a:rPr>
                  <a:t>, </a:t>
                </a:r>
                <a:r>
                  <a:rPr lang="en-US" sz="3200" i="1" dirty="0">
                    <a:latin typeface="Times New Roman" panose="02020603050405020304" pitchFamily="18" charset="0"/>
                    <a:cs typeface="Times New Roman" panose="02020603050405020304" pitchFamily="18" charset="0"/>
                  </a:rPr>
                  <a:t>p</a:t>
                </a:r>
                <a:r>
                  <a:rPr lang="en-US" sz="3200" i="1" baseline="-25000" dirty="0">
                    <a:latin typeface="Times New Roman" panose="02020603050405020304" pitchFamily="18" charset="0"/>
                    <a:cs typeface="Times New Roman" panose="02020603050405020304" pitchFamily="18" charset="0"/>
                  </a:rPr>
                  <a:t>k</a:t>
                </a:r>
                <a:r>
                  <a:rPr lang="en-US" sz="3200" dirty="0">
                    <a:solidFill>
                      <a:srgbClr val="000000"/>
                    </a:solidFill>
                    <a:latin typeface="Times New Roman" panose="02020603050405020304" pitchFamily="18" charset="0"/>
                    <a:cs typeface="Times New Roman" panose="02020603050405020304" pitchFamily="18" charset="0"/>
                    <a:sym typeface="Symbol" panose="05050102010706020507" pitchFamily="18" charset="2"/>
                  </a:rPr>
                  <a:t>) </a:t>
                </a:r>
                <a:r>
                  <a:rPr lang="en-US" sz="2800" dirty="0">
                    <a:solidFill>
                      <a:srgbClr val="000000"/>
                    </a:solidFill>
                    <a:latin typeface="Times New Roman" panose="02020603050405020304" pitchFamily="18" charset="0"/>
                    <a:cs typeface="Times New Roman" panose="02020603050405020304" pitchFamily="18" charset="0"/>
                    <a:sym typeface="Symbol" panose="05050102010706020507" pitchFamily="18" charset="2"/>
                  </a:rPr>
                  <a:t>be an assumed model for </a:t>
                </a:r>
                <a:r>
                  <a:rPr lang="en-US" sz="2800" i="1" dirty="0" err="1">
                    <a:solidFill>
                      <a:srgbClr val="000000"/>
                    </a:solidFill>
                    <a:latin typeface="Times New Roman" panose="02020603050405020304" pitchFamily="18" charset="0"/>
                    <a:cs typeface="Times New Roman" panose="02020603050405020304" pitchFamily="18" charset="0"/>
                    <a:sym typeface="Symbol" panose="05050102010706020507" pitchFamily="18" charset="2"/>
                  </a:rPr>
                  <a:t>y</a:t>
                </a:r>
                <a:r>
                  <a:rPr lang="en-US" sz="2800" i="1" baseline="-25000" dirty="0" err="1">
                    <a:solidFill>
                      <a:srgbClr val="000000"/>
                    </a:solidFill>
                    <a:latin typeface="Times New Roman" panose="02020603050405020304" pitchFamily="18" charset="0"/>
                    <a:cs typeface="Times New Roman" panose="02020603050405020304" pitchFamily="18" charset="0"/>
                    <a:sym typeface="Symbol" panose="05050102010706020507" pitchFamily="18" charset="2"/>
                  </a:rPr>
                  <a:t>k</a:t>
                </a:r>
                <a:r>
                  <a:rPr lang="en-US" sz="2800" i="1" baseline="-25000" dirty="0">
                    <a:solidFill>
                      <a:srgbClr val="000000"/>
                    </a:solidFill>
                    <a:latin typeface="Times New Roman" panose="02020603050405020304" pitchFamily="18" charset="0"/>
                    <a:cs typeface="Times New Roman" panose="02020603050405020304" pitchFamily="18" charset="0"/>
                    <a:sym typeface="Symbol" panose="05050102010706020507" pitchFamily="18" charset="2"/>
                  </a:rPr>
                  <a:t> </a:t>
                </a:r>
                <a:r>
                  <a:rPr lang="en-US" sz="2800" i="1" dirty="0">
                    <a:solidFill>
                      <a:srgbClr val="000000"/>
                    </a:solidFill>
                    <a:latin typeface="Times New Roman" panose="02020603050405020304" pitchFamily="18" charset="0"/>
                    <a:cs typeface="Times New Roman" panose="02020603050405020304" pitchFamily="18" charset="0"/>
                    <a:sym typeface="Symbol" panose="05050102010706020507" pitchFamily="18" charset="2"/>
                  </a:rPr>
                  <a:t>.</a:t>
                </a:r>
                <a:endParaRPr lang="en-US" sz="2800" i="1" baseline="-25000" dirty="0">
                  <a:solidFill>
                    <a:srgbClr val="000000"/>
                  </a:solidFill>
                  <a:latin typeface="Times New Roman" panose="02020603050405020304" pitchFamily="18" charset="0"/>
                  <a:cs typeface="Times New Roman" panose="02020603050405020304" pitchFamily="18" charset="0"/>
                  <a:sym typeface="Symbol" panose="05050102010706020507" pitchFamily="18" charset="2"/>
                </a:endParaRPr>
              </a:p>
              <a:p>
                <a:pPr marL="0" lvl="0" indent="0">
                  <a:lnSpc>
                    <a:spcPct val="130000"/>
                  </a:lnSpc>
                  <a:spcBef>
                    <a:spcPts val="0"/>
                  </a:spcBef>
                  <a:buClr>
                    <a:srgbClr val="000000"/>
                  </a:buClr>
                  <a:buNone/>
                </a:pPr>
                <a:r>
                  <a:rPr lang="en-US" sz="2800" dirty="0">
                    <a:latin typeface="Times New Roman" panose="02020603050405020304" pitchFamily="18" charset="0"/>
                    <a:cs typeface="Times New Roman" panose="02020603050405020304" pitchFamily="18" charset="0"/>
                    <a:sym typeface="Symbol" panose="05050102010706020507" pitchFamily="18" charset="2"/>
                  </a:rPr>
                  <a:t>Estimate </a:t>
                </a:r>
                <a:r>
                  <a:rPr lang="en-US" sz="2800" b="1" dirty="0">
                    <a:latin typeface="Times New Roman" panose="02020603050405020304" pitchFamily="18" charset="0"/>
                    <a:cs typeface="Times New Roman" panose="02020603050405020304" pitchFamily="18" charset="0"/>
                    <a:sym typeface="Symbol" panose="05050102010706020507" pitchFamily="18" charset="2"/>
                  </a:rPr>
                  <a:t></a:t>
                </a:r>
                <a:r>
                  <a:rPr lang="en-US" sz="2800" dirty="0">
                    <a:latin typeface="Times New Roman" panose="02020603050405020304" pitchFamily="18" charset="0"/>
                    <a:cs typeface="Times New Roman" panose="02020603050405020304" pitchFamily="18" charset="0"/>
                    <a:sym typeface="Symbol" panose="05050102010706020507" pitchFamily="18" charset="2"/>
                  </a:rPr>
                  <a:t> by </a:t>
                </a:r>
                <a:r>
                  <a:rPr lang="en-US" sz="2800" b="1" dirty="0">
                    <a:latin typeface="Times New Roman" panose="02020603050405020304" pitchFamily="18" charset="0"/>
                    <a:cs typeface="Times New Roman" panose="02020603050405020304" pitchFamily="18" charset="0"/>
                    <a:sym typeface="Symbol" panose="05050102010706020507" pitchFamily="18" charset="2"/>
                  </a:rPr>
                  <a:t>b</a:t>
                </a:r>
                <a:r>
                  <a:rPr lang="en-US" sz="2800" dirty="0">
                    <a:latin typeface="Times New Roman" panose="02020603050405020304" pitchFamily="18" charset="0"/>
                    <a:cs typeface="Times New Roman" panose="02020603050405020304" pitchFamily="18" charset="0"/>
                    <a:sym typeface="Symbol" panose="05050102010706020507" pitchFamily="18" charset="2"/>
                  </a:rPr>
                  <a:t> in the usual way.  </a:t>
                </a:r>
              </a:p>
              <a:p>
                <a:pPr marL="0" indent="0">
                  <a:spcBef>
                    <a:spcPts val="0"/>
                  </a:spcBef>
                  <a:buNone/>
                </a:pPr>
                <a:r>
                  <a:rPr lang="en-US" sz="2800" dirty="0">
                    <a:latin typeface="Times New Roman" panose="02020603050405020304" pitchFamily="18" charset="0"/>
                    <a:cs typeface="Times New Roman" panose="02020603050405020304" pitchFamily="18" charset="0"/>
                    <a:sym typeface="Symbol" panose="05050102010706020507" pitchFamily="18" charset="2"/>
                  </a:rPr>
                  <a:t>                   </a:t>
                </a:r>
                <a:endParaRPr lang="en-US" sz="2800" b="1" dirty="0">
                  <a:latin typeface="Times New Roman" panose="02020603050405020304" pitchFamily="18" charset="0"/>
                  <a:cs typeface="Times New Roman" panose="02020603050405020304" pitchFamily="18" charset="0"/>
                  <a:sym typeface="Symbol" panose="05050102010706020507" pitchFamily="18" charset="2"/>
                </a:endParaRPr>
              </a:p>
              <a:p>
                <a:pPr marL="0" indent="0">
                  <a:buNone/>
                </a:pPr>
                <a:endParaRPr lang="en-US" sz="2800" dirty="0">
                  <a:latin typeface="Times New Roman" panose="02020603050405020304" pitchFamily="18" charset="0"/>
                  <a:cs typeface="Times New Roman" panose="02020603050405020304" pitchFamily="18" charset="0"/>
                </a:endParaRPr>
              </a:p>
            </p:txBody>
          </p:sp>
        </mc:Choice>
        <mc:Fallback>
          <p:sp>
            <p:nvSpPr>
              <p:cNvPr id="18" name="Content Placeholder 17">
                <a:extLst>
                  <a:ext uri="{FF2B5EF4-FFF2-40B4-BE49-F238E27FC236}">
                    <a16:creationId xmlns:a16="http://schemas.microsoft.com/office/drawing/2014/main" id="{B16FEBE3-6E2A-468E-AEE4-CF70A3ECE1B6}"/>
                  </a:ext>
                </a:extLst>
              </p:cNvPr>
              <p:cNvSpPr>
                <a:spLocks noGrp="1" noRot="1" noChangeAspect="1" noMove="1" noResize="1" noEditPoints="1" noAdjustHandles="1" noChangeArrowheads="1" noChangeShapeType="1" noTextEdit="1"/>
              </p:cNvSpPr>
              <p:nvPr>
                <p:ph sz="half" idx="1"/>
              </p:nvPr>
            </p:nvSpPr>
            <p:spPr>
              <a:xfrm>
                <a:off x="33647" y="778270"/>
                <a:ext cx="12251825" cy="6430963"/>
              </a:xfrm>
              <a:blipFill>
                <a:blip r:embed="rId3"/>
                <a:stretch>
                  <a:fillRect l="-1045" t="-1043"/>
                </a:stretch>
              </a:blipFill>
            </p:spPr>
            <p:txBody>
              <a:bodyPr/>
              <a:lstStyle/>
              <a:p>
                <a:r>
                  <a:rPr lang="en-US">
                    <a:noFill/>
                  </a:rPr>
                  <a:t> </a:t>
                </a:r>
              </a:p>
            </p:txBody>
          </p:sp>
        </mc:Fallback>
      </mc:AlternateContent>
      <p:sp>
        <p:nvSpPr>
          <p:cNvPr id="19" name="Rectangle 11">
            <a:extLst>
              <a:ext uri="{FF2B5EF4-FFF2-40B4-BE49-F238E27FC236}">
                <a16:creationId xmlns:a16="http://schemas.microsoft.com/office/drawing/2014/main" id="{923D044D-F84E-44D1-8AFC-2EBAB9F58EDF}"/>
              </a:ext>
            </a:extLst>
          </p:cNvPr>
          <p:cNvSpPr>
            <a:spLocks noChangeArrowheads="1"/>
          </p:cNvSpPr>
          <p:nvPr/>
        </p:nvSpPr>
        <p:spPr bwMode="auto">
          <a:xfrm>
            <a:off x="-685800" y="68326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3">
            <a:extLst>
              <a:ext uri="{FF2B5EF4-FFF2-40B4-BE49-F238E27FC236}">
                <a16:creationId xmlns:a16="http://schemas.microsoft.com/office/drawing/2014/main" id="{6464E7DD-F8F4-46D6-93A5-48AA328BA1C8}"/>
              </a:ext>
            </a:extLst>
          </p:cNvPr>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268783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8">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4385"/>
            <a:ext cx="9144000" cy="612648"/>
          </a:xfrm>
        </p:spPr>
        <p:txBody>
          <a:bodyPr/>
          <a:lstStyle/>
          <a:p>
            <a:r>
              <a:rPr lang="en-US" b="1"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My Approach</a:t>
            </a:r>
            <a:r>
              <a:rPr lang="en-US" sz="3600" b="1" dirty="0">
                <a:latin typeface="Times New Roman" panose="02020603050405020304" pitchFamily="18" charset="0"/>
                <a:cs typeface="Times New Roman" panose="02020603050405020304" pitchFamily="18" charset="0"/>
                <a:sym typeface="Symbol" panose="05050102010706020507" pitchFamily="18" charset="2"/>
              </a:rPr>
              <a:t></a:t>
            </a:r>
            <a:r>
              <a:rPr lang="en-US" sz="3600" b="1" dirty="0">
                <a:latin typeface="Times New Roman" panose="02020603050405020304" pitchFamily="18" charset="0"/>
                <a:cs typeface="Times New Roman" panose="02020603050405020304" pitchFamily="18" charset="0"/>
              </a:rPr>
              <a:t> Ignorable Models</a:t>
            </a:r>
          </a:p>
        </p:txBody>
      </p:sp>
      <p:sp>
        <p:nvSpPr>
          <p:cNvPr id="4" name="Footer Placeholder 3"/>
          <p:cNvSpPr>
            <a:spLocks noGrp="1"/>
          </p:cNvSpPr>
          <p:nvPr>
            <p:ph type="ftr" sz="quarter" idx="11"/>
          </p:nvPr>
        </p:nvSpPr>
        <p:spPr>
          <a:xfrm>
            <a:off x="381000" y="6553200"/>
            <a:ext cx="1447800" cy="304800"/>
          </a:xfrm>
        </p:spPr>
        <p:txBody>
          <a:bodyPr/>
          <a:lstStyle/>
          <a:p>
            <a:r>
              <a:rPr lang="en-US" dirty="0"/>
              <a:t>JSM 2024</a:t>
            </a:r>
          </a:p>
        </p:txBody>
      </p:sp>
      <p:sp>
        <p:nvSpPr>
          <p:cNvPr id="5" name="Slide Number Placeholder 4"/>
          <p:cNvSpPr>
            <a:spLocks noGrp="1"/>
          </p:cNvSpPr>
          <p:nvPr>
            <p:ph type="sldNum" sz="quarter" idx="10"/>
          </p:nvPr>
        </p:nvSpPr>
        <p:spPr>
          <a:xfrm>
            <a:off x="0" y="6553200"/>
            <a:ext cx="533400" cy="304800"/>
          </a:xfrm>
        </p:spPr>
        <p:txBody>
          <a:bodyPr/>
          <a:lstStyle/>
          <a:p>
            <a:fld id="{D4325D4D-289E-48C1-B277-2BEB492A7D19}" type="slidenum">
              <a:rPr lang="en-US" smtClean="0"/>
              <a:pPr/>
              <a:t>8</a:t>
            </a:fld>
            <a:endParaRPr lang="en-US" dirty="0"/>
          </a:p>
        </p:txBody>
      </p:sp>
      <mc:AlternateContent xmlns:mc="http://schemas.openxmlformats.org/markup-compatibility/2006">
        <mc:Choice xmlns:a14="http://schemas.microsoft.com/office/drawing/2010/main" Requires="a14">
          <p:sp>
            <p:nvSpPr>
              <p:cNvPr id="18" name="Content Placeholder 17">
                <a:extLst>
                  <a:ext uri="{FF2B5EF4-FFF2-40B4-BE49-F238E27FC236}">
                    <a16:creationId xmlns:a16="http://schemas.microsoft.com/office/drawing/2014/main" id="{B16FEBE3-6E2A-468E-AEE4-CF70A3ECE1B6}"/>
                  </a:ext>
                </a:extLst>
              </p:cNvPr>
              <p:cNvSpPr>
                <a:spLocks noGrp="1"/>
              </p:cNvSpPr>
              <p:nvPr>
                <p:ph sz="half" idx="1"/>
              </p:nvPr>
            </p:nvSpPr>
            <p:spPr>
              <a:xfrm>
                <a:off x="0" y="740662"/>
                <a:ext cx="12507639" cy="6430963"/>
              </a:xfrm>
            </p:spPr>
            <p:txBody>
              <a:bodyPr/>
              <a:lstStyle/>
              <a:p>
                <a:endParaRPr lang="en-US" dirty="0"/>
              </a:p>
              <a:p>
                <a:pPr marL="0" indent="0">
                  <a:spcAft>
                    <a:spcPts val="1200"/>
                  </a:spcAft>
                  <a:buNone/>
                </a:pPr>
                <a:r>
                  <a:rPr lang="en-US" sz="2800" dirty="0">
                    <a:latin typeface="Times New Roman" panose="02020603050405020304" pitchFamily="18" charset="0"/>
                    <a:cs typeface="Times New Roman" panose="02020603050405020304" pitchFamily="18" charset="0"/>
                  </a:rPr>
                  <a:t>A </a:t>
                </a:r>
                <a:r>
                  <a:rPr lang="en-US" sz="2800" i="1" dirty="0">
                    <a:latin typeface="Times New Roman" panose="02020603050405020304" pitchFamily="18" charset="0"/>
                    <a:cs typeface="Times New Roman" panose="02020603050405020304" pitchFamily="18" charset="0"/>
                  </a:rPr>
                  <a:t>doubly robust </a:t>
                </a:r>
                <a:r>
                  <a:rPr lang="en-US" sz="2800" dirty="0">
                    <a:latin typeface="Times New Roman" panose="02020603050405020304" pitchFamily="18" charset="0"/>
                    <a:cs typeface="Times New Roman" panose="02020603050405020304" pitchFamily="18" charset="0"/>
                  </a:rPr>
                  <a:t>estimator for the population </a:t>
                </a:r>
                <a:r>
                  <a:rPr lang="en-US" sz="2800" i="1" dirty="0">
                    <a:latin typeface="Times New Roman" panose="02020603050405020304" pitchFamily="18" charset="0"/>
                    <a:cs typeface="Times New Roman" panose="02020603050405020304" pitchFamily="18" charset="0"/>
                  </a:rPr>
                  <a:t>y</a:t>
                </a:r>
                <a:r>
                  <a:rPr lang="en-US" sz="2800" dirty="0">
                    <a:latin typeface="Times New Roman" panose="02020603050405020304" pitchFamily="18" charset="0"/>
                    <a:cs typeface="Times New Roman" panose="02020603050405020304" pitchFamily="18" charset="0"/>
                  </a:rPr>
                  <a:t>-mean given </a:t>
                </a:r>
                <a:r>
                  <a:rPr lang="en-US" sz="2800" i="1" dirty="0">
                    <a:latin typeface="Times New Roman" panose="02020603050405020304" pitchFamily="18" charset="0"/>
                    <a:cs typeface="Times New Roman" panose="02020603050405020304" pitchFamily="18" charset="0"/>
                  </a:rPr>
                  <a:t>N</a:t>
                </a:r>
                <a:r>
                  <a:rPr lang="en-US" sz="2800" dirty="0">
                    <a:latin typeface="Times New Roman" panose="02020603050405020304" pitchFamily="18" charset="0"/>
                    <a:cs typeface="Times New Roman" panose="02020603050405020304" pitchFamily="18" charset="0"/>
                  </a:rPr>
                  <a:t>:</a:t>
                </a:r>
              </a:p>
              <a:p>
                <a:pPr marL="0" indent="0">
                  <a:spcAft>
                    <a:spcPts val="1200"/>
                  </a:spcAft>
                  <a:buNone/>
                </a:pPr>
                <a14:m>
                  <m:oMath xmlns:m="http://schemas.openxmlformats.org/officeDocument/2006/math">
                    <m:acc>
                      <m:accPr>
                        <m:chr m:val="̅"/>
                        <m:ctrlPr>
                          <a:rPr lang="en-US" sz="3300" i="1">
                            <a:latin typeface="Cambria Math" panose="02040503050406030204" pitchFamily="18" charset="0"/>
                          </a:rPr>
                        </m:ctrlPr>
                      </m:accPr>
                      <m:e>
                        <m:r>
                          <a:rPr lang="en-US" sz="3300" i="1">
                            <a:latin typeface="Cambria Math" panose="02040503050406030204" pitchFamily="18" charset="0"/>
                          </a:rPr>
                          <m:t>𝑦</m:t>
                        </m:r>
                      </m:e>
                    </m:acc>
                  </m:oMath>
                </a14:m>
                <a:r>
                  <a:rPr lang="en-US" sz="3300" baseline="-25000" dirty="0">
                    <a:latin typeface="Times New Roman" panose="02020603050405020304" pitchFamily="18" charset="0"/>
                    <a:cs typeface="Times New Roman" panose="02020603050405020304" pitchFamily="18" charset="0"/>
                  </a:rPr>
                  <a:t>DR</a:t>
                </a:r>
                <a:r>
                  <a:rPr lang="en-US" sz="3300" dirty="0"/>
                  <a:t>= </a:t>
                </a:r>
                <a14:m>
                  <m:oMath xmlns:m="http://schemas.openxmlformats.org/officeDocument/2006/math">
                    <m:f>
                      <m:fPr>
                        <m:ctrlPr>
                          <a:rPr lang="en-US" sz="3300" i="1">
                            <a:latin typeface="Cambria Math" panose="02040503050406030204" pitchFamily="18" charset="0"/>
                          </a:rPr>
                        </m:ctrlPr>
                      </m:fPr>
                      <m:num>
                        <m:r>
                          <a:rPr lang="en-US" sz="3300" i="1">
                            <a:latin typeface="Cambria Math" panose="02040503050406030204" pitchFamily="18" charset="0"/>
                          </a:rPr>
                          <m:t>1</m:t>
                        </m:r>
                      </m:num>
                      <m:den>
                        <m:r>
                          <a:rPr lang="en-US" sz="3300" i="1">
                            <a:latin typeface="Cambria Math" panose="02040503050406030204" pitchFamily="18" charset="0"/>
                          </a:rPr>
                          <m:t>𝑁</m:t>
                        </m:r>
                      </m:den>
                    </m:f>
                    <m:d>
                      <m:dPr>
                        <m:begChr m:val="{"/>
                        <m:endChr m:val="}"/>
                        <m:ctrlPr>
                          <a:rPr lang="en-US" sz="3300" i="1">
                            <a:latin typeface="Cambria Math" panose="02040503050406030204" pitchFamily="18" charset="0"/>
                          </a:rPr>
                        </m:ctrlPr>
                      </m:dPr>
                      <m:e>
                        <m:nary>
                          <m:naryPr>
                            <m:chr m:val="∑"/>
                            <m:limLoc m:val="subSup"/>
                            <m:supHide m:val="on"/>
                            <m:ctrlPr>
                              <a:rPr lang="en-US" sz="3300" i="1">
                                <a:latin typeface="Cambria Math" panose="02040503050406030204" pitchFamily="18" charset="0"/>
                              </a:rPr>
                            </m:ctrlPr>
                          </m:naryPr>
                          <m:sub>
                            <m:r>
                              <a:rPr lang="en-US" sz="3300" i="1">
                                <a:latin typeface="Cambria Math" panose="02040503050406030204" pitchFamily="18" charset="0"/>
                              </a:rPr>
                              <m:t>𝐵</m:t>
                            </m:r>
                          </m:sub>
                          <m:sup/>
                          <m:e>
                            <m:box>
                              <m:boxPr>
                                <m:ctrlPr>
                                  <a:rPr lang="en-US" sz="3300" i="1">
                                    <a:latin typeface="Cambria Math" panose="02040503050406030204" pitchFamily="18" charset="0"/>
                                  </a:rPr>
                                </m:ctrlPr>
                              </m:boxPr>
                              <m:e>
                                <m:argPr>
                                  <m:argSz m:val="-1"/>
                                </m:argPr>
                                <m:f>
                                  <m:fPr>
                                    <m:ctrlPr>
                                      <a:rPr lang="en-US" sz="3300" i="1">
                                        <a:latin typeface="Cambria Math" panose="02040503050406030204" pitchFamily="18" charset="0"/>
                                      </a:rPr>
                                    </m:ctrlPr>
                                  </m:fPr>
                                  <m:num>
                                    <m:sSub>
                                      <m:sSubPr>
                                        <m:ctrlPr>
                                          <a:rPr lang="en-US" sz="3300" i="1">
                                            <a:latin typeface="Cambria Math" panose="02040503050406030204" pitchFamily="18" charset="0"/>
                                          </a:rPr>
                                        </m:ctrlPr>
                                      </m:sSubPr>
                                      <m:e>
                                        <m:r>
                                          <a:rPr lang="en-US" sz="3300" i="1">
                                            <a:latin typeface="Cambria Math" panose="02040503050406030204" pitchFamily="18" charset="0"/>
                                          </a:rPr>
                                          <m:t>𝑦</m:t>
                                        </m:r>
                                      </m:e>
                                      <m:sub>
                                        <m:r>
                                          <a:rPr lang="en-US" sz="3300" i="1">
                                            <a:latin typeface="Cambria Math" panose="02040503050406030204" pitchFamily="18" charset="0"/>
                                          </a:rPr>
                                          <m:t>𝑘</m:t>
                                        </m:r>
                                      </m:sub>
                                    </m:sSub>
                                  </m:num>
                                  <m:den>
                                    <m:r>
                                      <a:rPr lang="en-US" sz="3300" i="1">
                                        <a:latin typeface="Cambria Math" panose="02040503050406030204" pitchFamily="18" charset="0"/>
                                      </a:rPr>
                                      <m:t>𝑝</m:t>
                                    </m:r>
                                    <m:d>
                                      <m:dPr>
                                        <m:ctrlPr>
                                          <a:rPr lang="en-US" sz="3300" i="1">
                                            <a:latin typeface="Cambria Math" panose="02040503050406030204" pitchFamily="18" charset="0"/>
                                          </a:rPr>
                                        </m:ctrlPr>
                                      </m:dPr>
                                      <m:e>
                                        <m:sSubSup>
                                          <m:sSubSupPr>
                                            <m:ctrlPr>
                                              <a:rPr lang="en-US" sz="3300" i="1">
                                                <a:latin typeface="Cambria Math" panose="02040503050406030204" pitchFamily="18" charset="0"/>
                                              </a:rPr>
                                            </m:ctrlPr>
                                          </m:sSubSupPr>
                                          <m:e>
                                            <m:r>
                                              <a:rPr lang="en-US" sz="3300" b="1" i="1">
                                                <a:latin typeface="Cambria Math" panose="02040503050406030204" pitchFamily="18" charset="0"/>
                                              </a:rPr>
                                              <m:t>𝐱</m:t>
                                            </m:r>
                                          </m:e>
                                          <m:sub>
                                            <m:r>
                                              <a:rPr lang="en-US" sz="3300" i="1">
                                                <a:latin typeface="Cambria Math" panose="02040503050406030204" pitchFamily="18" charset="0"/>
                                              </a:rPr>
                                              <m:t>𝑘</m:t>
                                            </m:r>
                                          </m:sub>
                                          <m:sup>
                                            <m:r>
                                              <a:rPr lang="en-US" sz="3300" i="1">
                                                <a:latin typeface="Cambria Math" panose="02040503050406030204" pitchFamily="18" charset="0"/>
                                              </a:rPr>
                                              <m:t> </m:t>
                                            </m:r>
                                            <m:r>
                                              <a:rPr lang="en-US" sz="3300" b="0" i="1" smtClean="0">
                                                <a:latin typeface="Cambria Math" panose="02040503050406030204" pitchFamily="18" charset="0"/>
                                              </a:rPr>
                                              <m:t> </m:t>
                                            </m:r>
                                            <m:r>
                                              <a:rPr lang="en-US" sz="3300" i="1">
                                                <a:latin typeface="Cambria Math" panose="02040503050406030204" pitchFamily="18" charset="0"/>
                                              </a:rPr>
                                              <m:t>𝑇</m:t>
                                            </m:r>
                                          </m:sup>
                                        </m:sSubSup>
                                        <m:r>
                                          <a:rPr lang="en-US" sz="3300" b="1" i="1">
                                            <a:latin typeface="Cambria Math" panose="02040503050406030204" pitchFamily="18" charset="0"/>
                                          </a:rPr>
                                          <m:t>𝐠</m:t>
                                        </m:r>
                                      </m:e>
                                    </m:d>
                                  </m:den>
                                </m:f>
                                <m:r>
                                  <a:rPr lang="en-US" sz="3300" i="1">
                                    <a:latin typeface="Cambria Math" panose="02040503050406030204" pitchFamily="18" charset="0"/>
                                  </a:rPr>
                                  <m:t> +</m:t>
                                </m:r>
                              </m:e>
                            </m:box>
                          </m:e>
                        </m:nary>
                        <m:d>
                          <m:dPr>
                            <m:begChr m:val="["/>
                            <m:endChr m:val="]"/>
                            <m:ctrlPr>
                              <a:rPr lang="en-US" sz="3300" i="1">
                                <a:latin typeface="Cambria Math" panose="02040503050406030204" pitchFamily="18" charset="0"/>
                              </a:rPr>
                            </m:ctrlPr>
                          </m:dPr>
                          <m:e>
                            <m:nary>
                              <m:naryPr>
                                <m:chr m:val="∑"/>
                                <m:supHide m:val="on"/>
                                <m:ctrlPr>
                                  <a:rPr lang="en-US" sz="3300" i="1">
                                    <a:latin typeface="Cambria Math" panose="02040503050406030204" pitchFamily="18" charset="0"/>
                                  </a:rPr>
                                </m:ctrlPr>
                              </m:naryPr>
                              <m:sub>
                                <m:r>
                                  <a:rPr lang="en-US" sz="3300" i="1">
                                    <a:latin typeface="Cambria Math" panose="02040503050406030204" pitchFamily="18" charset="0"/>
                                  </a:rPr>
                                  <m:t>𝐴</m:t>
                                </m:r>
                              </m:sub>
                              <m:sup/>
                              <m:e>
                                <m:sSub>
                                  <m:sSubPr>
                                    <m:ctrlPr>
                                      <a:rPr lang="en-US" sz="3300" i="1">
                                        <a:latin typeface="Cambria Math" panose="02040503050406030204" pitchFamily="18" charset="0"/>
                                      </a:rPr>
                                    </m:ctrlPr>
                                  </m:sSubPr>
                                  <m:e>
                                    <m:r>
                                      <a:rPr lang="en-US" sz="3300" i="1">
                                        <a:latin typeface="Cambria Math" panose="02040503050406030204" pitchFamily="18" charset="0"/>
                                      </a:rPr>
                                      <m:t>𝑤</m:t>
                                    </m:r>
                                  </m:e>
                                  <m:sub>
                                    <m:r>
                                      <a:rPr lang="en-US" sz="3300" i="1">
                                        <a:latin typeface="Cambria Math" panose="02040503050406030204" pitchFamily="18" charset="0"/>
                                      </a:rPr>
                                      <m:t>𝑘</m:t>
                                    </m:r>
                                  </m:sub>
                                </m:sSub>
                                <m:r>
                                  <a:rPr lang="en-US" sz="3300" i="1">
                                    <a:latin typeface="Cambria Math" panose="02040503050406030204" pitchFamily="18" charset="0"/>
                                  </a:rPr>
                                  <m:t>𝑚</m:t>
                                </m:r>
                                <m:d>
                                  <m:dPr>
                                    <m:ctrlPr>
                                      <a:rPr lang="en-US" sz="3300" i="1">
                                        <a:latin typeface="Cambria Math" panose="02040503050406030204" pitchFamily="18" charset="0"/>
                                      </a:rPr>
                                    </m:ctrlPr>
                                  </m:dPr>
                                  <m:e>
                                    <m:sSubSup>
                                      <m:sSubSupPr>
                                        <m:ctrlPr>
                                          <a:rPr lang="en-US" sz="3300" i="1">
                                            <a:latin typeface="Cambria Math" panose="02040503050406030204" pitchFamily="18" charset="0"/>
                                          </a:rPr>
                                        </m:ctrlPr>
                                      </m:sSubSupPr>
                                      <m:e>
                                        <m:r>
                                          <a:rPr lang="en-US" sz="3300" b="1" i="1">
                                            <a:latin typeface="Cambria Math" panose="02040503050406030204" pitchFamily="18" charset="0"/>
                                          </a:rPr>
                                          <m:t>𝐱</m:t>
                                        </m:r>
                                      </m:e>
                                      <m:sub>
                                        <m:r>
                                          <a:rPr lang="en-US" sz="3300" i="1">
                                            <a:latin typeface="Cambria Math" panose="02040503050406030204" pitchFamily="18" charset="0"/>
                                          </a:rPr>
                                          <m:t>𝑘</m:t>
                                        </m:r>
                                      </m:sub>
                                      <m:sup>
                                        <m:r>
                                          <a:rPr lang="en-US" sz="3300" i="1">
                                            <a:latin typeface="Cambria Math" panose="02040503050406030204" pitchFamily="18" charset="0"/>
                                          </a:rPr>
                                          <m:t> </m:t>
                                        </m:r>
                                        <m:r>
                                          <a:rPr lang="en-US" sz="3300" b="0" i="1" smtClean="0">
                                            <a:latin typeface="Cambria Math" panose="02040503050406030204" pitchFamily="18" charset="0"/>
                                          </a:rPr>
                                          <m:t> </m:t>
                                        </m:r>
                                        <m:r>
                                          <a:rPr lang="en-US" sz="3300" i="1">
                                            <a:latin typeface="Cambria Math" panose="02040503050406030204" pitchFamily="18" charset="0"/>
                                          </a:rPr>
                                          <m:t>𝑇</m:t>
                                        </m:r>
                                      </m:sup>
                                    </m:sSubSup>
                                    <m:r>
                                      <a:rPr lang="en-US" sz="3300" b="1" i="1">
                                        <a:latin typeface="Cambria Math" panose="02040503050406030204" pitchFamily="18" charset="0"/>
                                      </a:rPr>
                                      <m:t>𝐛</m:t>
                                    </m:r>
                                  </m:e>
                                </m:d>
                                <m:r>
                                  <a:rPr lang="en-US" sz="3300" b="1" i="1">
                                    <a:latin typeface="Cambria Math" panose="02040503050406030204" pitchFamily="18" charset="0"/>
                                  </a:rPr>
                                  <m:t>−</m:t>
                                </m:r>
                                <m:nary>
                                  <m:naryPr>
                                    <m:chr m:val="∑"/>
                                    <m:limLoc m:val="subSup"/>
                                    <m:supHide m:val="on"/>
                                    <m:ctrlPr>
                                      <a:rPr lang="en-US" sz="3300" b="1" i="1">
                                        <a:latin typeface="Cambria Math" panose="02040503050406030204" pitchFamily="18" charset="0"/>
                                      </a:rPr>
                                    </m:ctrlPr>
                                  </m:naryPr>
                                  <m:sub>
                                    <m:r>
                                      <a:rPr lang="en-US" sz="3300" b="0" i="1">
                                        <a:latin typeface="Cambria Math" panose="02040503050406030204" pitchFamily="18" charset="0"/>
                                      </a:rPr>
                                      <m:t>𝐵</m:t>
                                    </m:r>
                                  </m:sub>
                                  <m:sup/>
                                  <m:e>
                                    <m:f>
                                      <m:fPr>
                                        <m:ctrlPr>
                                          <a:rPr lang="en-US" sz="3300" b="1" i="1">
                                            <a:latin typeface="Cambria Math" panose="02040503050406030204" pitchFamily="18" charset="0"/>
                                          </a:rPr>
                                        </m:ctrlPr>
                                      </m:fPr>
                                      <m:num>
                                        <m:r>
                                          <a:rPr lang="en-US" sz="3300" i="1">
                                            <a:latin typeface="Cambria Math" panose="02040503050406030204" pitchFamily="18" charset="0"/>
                                          </a:rPr>
                                          <m:t>𝑚</m:t>
                                        </m:r>
                                        <m:d>
                                          <m:dPr>
                                            <m:ctrlPr>
                                              <a:rPr lang="en-US" sz="3300" i="1">
                                                <a:latin typeface="Cambria Math" panose="02040503050406030204" pitchFamily="18" charset="0"/>
                                              </a:rPr>
                                            </m:ctrlPr>
                                          </m:dPr>
                                          <m:e>
                                            <m:sSubSup>
                                              <m:sSubSupPr>
                                                <m:ctrlPr>
                                                  <a:rPr lang="en-US" sz="3300" i="1">
                                                    <a:latin typeface="Cambria Math" panose="02040503050406030204" pitchFamily="18" charset="0"/>
                                                  </a:rPr>
                                                </m:ctrlPr>
                                              </m:sSubSupPr>
                                              <m:e>
                                                <m:r>
                                                  <a:rPr lang="en-US" sz="3300" b="1" i="1">
                                                    <a:latin typeface="Cambria Math" panose="02040503050406030204" pitchFamily="18" charset="0"/>
                                                  </a:rPr>
                                                  <m:t>𝐱</m:t>
                                                </m:r>
                                              </m:e>
                                              <m:sub>
                                                <m:r>
                                                  <a:rPr lang="en-US" sz="3300" i="1">
                                                    <a:latin typeface="Cambria Math" panose="02040503050406030204" pitchFamily="18" charset="0"/>
                                                  </a:rPr>
                                                  <m:t>𝑘</m:t>
                                                </m:r>
                                              </m:sub>
                                              <m:sup>
                                                <m:r>
                                                  <a:rPr lang="en-US" sz="3300" i="1">
                                                    <a:latin typeface="Cambria Math" panose="02040503050406030204" pitchFamily="18" charset="0"/>
                                                  </a:rPr>
                                                  <m:t> </m:t>
                                                </m:r>
                                                <m:r>
                                                  <a:rPr lang="en-US" sz="3300" b="0" i="1" smtClean="0">
                                                    <a:latin typeface="Cambria Math" panose="02040503050406030204" pitchFamily="18" charset="0"/>
                                                  </a:rPr>
                                                  <m:t> </m:t>
                                                </m:r>
                                                <m:r>
                                                  <a:rPr lang="en-US" sz="3300" i="1" smtClean="0">
                                                    <a:latin typeface="Cambria Math" panose="02040503050406030204" pitchFamily="18" charset="0"/>
                                                  </a:rPr>
                                                  <m:t>𝑇</m:t>
                                                </m:r>
                                              </m:sup>
                                            </m:sSubSup>
                                            <m:r>
                                              <a:rPr lang="en-US" sz="3300" b="1" i="1">
                                                <a:latin typeface="Cambria Math" panose="02040503050406030204" pitchFamily="18" charset="0"/>
                                              </a:rPr>
                                              <m:t>𝐛</m:t>
                                            </m:r>
                                          </m:e>
                                        </m:d>
                                      </m:num>
                                      <m:den>
                                        <m:r>
                                          <a:rPr lang="en-US" sz="3300" i="1">
                                            <a:latin typeface="Cambria Math" panose="02040503050406030204" pitchFamily="18" charset="0"/>
                                          </a:rPr>
                                          <m:t>𝑝</m:t>
                                        </m:r>
                                        <m:d>
                                          <m:dPr>
                                            <m:ctrlPr>
                                              <a:rPr lang="en-US" sz="3300" i="1">
                                                <a:latin typeface="Cambria Math" panose="02040503050406030204" pitchFamily="18" charset="0"/>
                                              </a:rPr>
                                            </m:ctrlPr>
                                          </m:dPr>
                                          <m:e>
                                            <m:sSubSup>
                                              <m:sSubSupPr>
                                                <m:ctrlPr>
                                                  <a:rPr lang="en-US" sz="3300" i="1">
                                                    <a:latin typeface="Cambria Math" panose="02040503050406030204" pitchFamily="18" charset="0"/>
                                                  </a:rPr>
                                                </m:ctrlPr>
                                              </m:sSubSupPr>
                                              <m:e>
                                                <m:r>
                                                  <a:rPr lang="en-US" sz="3300" b="1" i="1">
                                                    <a:latin typeface="Cambria Math" panose="02040503050406030204" pitchFamily="18" charset="0"/>
                                                  </a:rPr>
                                                  <m:t>𝐱</m:t>
                                                </m:r>
                                              </m:e>
                                              <m:sub>
                                                <m:r>
                                                  <a:rPr lang="en-US" sz="3300" i="1">
                                                    <a:latin typeface="Cambria Math" panose="02040503050406030204" pitchFamily="18" charset="0"/>
                                                  </a:rPr>
                                                  <m:t>𝑘</m:t>
                                                </m:r>
                                              </m:sub>
                                              <m:sup>
                                                <m:r>
                                                  <a:rPr lang="en-US" sz="3300" i="1">
                                                    <a:latin typeface="Cambria Math" panose="02040503050406030204" pitchFamily="18" charset="0"/>
                                                  </a:rPr>
                                                  <m:t> </m:t>
                                                </m:r>
                                                <m:r>
                                                  <a:rPr lang="en-US" sz="3300" b="0" i="1" smtClean="0">
                                                    <a:latin typeface="Cambria Math" panose="02040503050406030204" pitchFamily="18" charset="0"/>
                                                  </a:rPr>
                                                  <m:t> </m:t>
                                                </m:r>
                                                <m:r>
                                                  <a:rPr lang="en-US" sz="3300" i="1">
                                                    <a:latin typeface="Cambria Math" panose="02040503050406030204" pitchFamily="18" charset="0"/>
                                                  </a:rPr>
                                                  <m:t>𝑇</m:t>
                                                </m:r>
                                              </m:sup>
                                            </m:sSubSup>
                                            <m:r>
                                              <a:rPr lang="en-US" sz="3300" b="1" i="1">
                                                <a:latin typeface="Cambria Math" panose="02040503050406030204" pitchFamily="18" charset="0"/>
                                              </a:rPr>
                                              <m:t>𝐠</m:t>
                                            </m:r>
                                          </m:e>
                                        </m:d>
                                      </m:den>
                                    </m:f>
                                  </m:e>
                                </m:nary>
                              </m:e>
                            </m:nary>
                          </m:e>
                        </m:d>
                      </m:e>
                    </m:d>
                  </m:oMath>
                </a14:m>
                <a:endParaRPr lang="en-US" sz="3300" dirty="0">
                  <a:latin typeface="Times New Roman" panose="02020603050405020304" pitchFamily="18" charset="0"/>
                  <a:cs typeface="Times New Roman" panose="02020603050405020304" pitchFamily="18" charset="0"/>
                </a:endParaRPr>
              </a:p>
              <a:p>
                <a:pPr marL="0" indent="0">
                  <a:spcAft>
                    <a:spcPts val="1200"/>
                  </a:spcAft>
                  <a:buNone/>
                </a:pPr>
                <a:r>
                  <a:rPr lang="en-US" sz="2800" dirty="0">
                    <a:latin typeface="Times New Roman" panose="02020603050405020304" pitchFamily="18" charset="0"/>
                    <a:cs typeface="Times New Roman" panose="02020603050405020304" pitchFamily="18" charset="0"/>
                  </a:rPr>
                  <a:t> </a:t>
                </a:r>
              </a:p>
              <a:p>
                <a:pPr marL="0" indent="0">
                  <a:spcAft>
                    <a:spcPts val="1200"/>
                  </a:spcAft>
                  <a:buNone/>
                </a:pPr>
                <a:r>
                  <a:rPr lang="en-US" sz="2800" dirty="0">
                    <a:latin typeface="Times New Roman" panose="02020603050405020304" pitchFamily="18" charset="0"/>
                    <a:cs typeface="Times New Roman" panose="02020603050405020304" pitchFamily="18" charset="0"/>
                  </a:rPr>
                  <a:t> If </a:t>
                </a:r>
                <a:r>
                  <a:rPr lang="en-US" sz="3200" i="1" dirty="0">
                    <a:latin typeface="Times New Roman" panose="02020603050405020304" pitchFamily="18" charset="0"/>
                    <a:cs typeface="Times New Roman" panose="02020603050405020304" pitchFamily="18" charset="0"/>
                  </a:rPr>
                  <a:t>m</a:t>
                </a:r>
                <a:r>
                  <a:rPr lang="en-US" sz="3200" dirty="0">
                    <a:latin typeface="Times New Roman" panose="02020603050405020304" pitchFamily="18" charset="0"/>
                    <a:cs typeface="Times New Roman" panose="02020603050405020304" pitchFamily="18" charset="0"/>
                  </a:rPr>
                  <a:t>(</a:t>
                </a:r>
                <a:r>
                  <a:rPr lang="en-US" sz="3200" b="1" dirty="0">
                    <a:latin typeface="Times New Roman" panose="02020603050405020304" pitchFamily="18" charset="0"/>
                    <a:cs typeface="Times New Roman" panose="02020603050405020304" pitchFamily="18" charset="0"/>
                  </a:rPr>
                  <a:t>x</a:t>
                </a:r>
                <a:r>
                  <a:rPr lang="en-US" sz="3200" i="1" baseline="-25000" dirty="0">
                    <a:latin typeface="Times New Roman" panose="02020603050405020304" pitchFamily="18" charset="0"/>
                    <a:cs typeface="Times New Roman" panose="02020603050405020304" pitchFamily="18" charset="0"/>
                  </a:rPr>
                  <a:t>k</a:t>
                </a:r>
                <a:r>
                  <a:rPr lang="en-US" sz="3200" i="1" baseline="30000" dirty="0">
                    <a:latin typeface="Times New Roman" panose="02020603050405020304" pitchFamily="18" charset="0"/>
                    <a:cs typeface="Times New Roman" panose="02020603050405020304" pitchFamily="18" charset="0"/>
                  </a:rPr>
                  <a:t>T</a:t>
                </a:r>
                <a:r>
                  <a:rPr lang="en-US" sz="3200" b="1" dirty="0">
                    <a:latin typeface="Times New Roman" panose="02020603050405020304" pitchFamily="18" charset="0"/>
                    <a:cs typeface="Times New Roman" panose="02020603050405020304" pitchFamily="18" charset="0"/>
                    <a:sym typeface="Symbol" panose="05050102010706020507" pitchFamily="18" charset="2"/>
                  </a:rPr>
                  <a:t>b</a:t>
                </a:r>
                <a:r>
                  <a:rPr lang="en-US" sz="3200" dirty="0">
                    <a:latin typeface="Times New Roman" panose="02020603050405020304" pitchFamily="18" charset="0"/>
                    <a:cs typeface="Times New Roman" panose="02020603050405020304" pitchFamily="18" charset="0"/>
                    <a:sym typeface="Symbol" panose="05050102010706020507" pitchFamily="18" charset="2"/>
                  </a:rPr>
                  <a:t>) = </a:t>
                </a:r>
                <a:r>
                  <a:rPr lang="en-US" sz="3200" b="1" dirty="0">
                    <a:latin typeface="Times New Roman" panose="02020603050405020304" pitchFamily="18" charset="0"/>
                    <a:cs typeface="Times New Roman" panose="02020603050405020304" pitchFamily="18" charset="0"/>
                  </a:rPr>
                  <a:t>x</a:t>
                </a:r>
                <a:r>
                  <a:rPr lang="en-US" sz="3200" i="1" baseline="-25000" dirty="0">
                    <a:latin typeface="Times New Roman" panose="02020603050405020304" pitchFamily="18" charset="0"/>
                    <a:cs typeface="Times New Roman" panose="02020603050405020304" pitchFamily="18" charset="0"/>
                  </a:rPr>
                  <a:t>k</a:t>
                </a:r>
                <a:r>
                  <a:rPr lang="en-US" sz="3200" i="1" baseline="30000" dirty="0">
                    <a:latin typeface="Times New Roman" panose="02020603050405020304" pitchFamily="18" charset="0"/>
                    <a:cs typeface="Times New Roman" panose="02020603050405020304" pitchFamily="18" charset="0"/>
                  </a:rPr>
                  <a:t>T</a:t>
                </a:r>
                <a:r>
                  <a:rPr lang="en-US" sz="3200" b="1" dirty="0">
                    <a:latin typeface="Times New Roman" panose="02020603050405020304" pitchFamily="18" charset="0"/>
                    <a:cs typeface="Times New Roman" panose="02020603050405020304" pitchFamily="18" charset="0"/>
                    <a:sym typeface="Symbol" panose="05050102010706020507" pitchFamily="18" charset="2"/>
                  </a:rPr>
                  <a:t>b</a:t>
                </a:r>
                <a:r>
                  <a:rPr lang="en-US" sz="32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square bracketed term is 0.  </a:t>
                </a:r>
              </a:p>
              <a:p>
                <a:pPr marL="0" indent="0">
                  <a:spcAft>
                    <a:spcPts val="1200"/>
                  </a:spcAft>
                  <a:buNone/>
                </a:pPr>
                <a:r>
                  <a:rPr lang="en-US" sz="2400" dirty="0">
                    <a:latin typeface="Times New Roman" panose="02020603050405020304" pitchFamily="18" charset="0"/>
                    <a:cs typeface="Times New Roman" panose="02020603050405020304" pitchFamily="18" charset="0"/>
                  </a:rPr>
                  <a:t> </a:t>
                </a:r>
              </a:p>
              <a:p>
                <a:pPr marL="0" indent="0">
                  <a:spcAft>
                    <a:spcPts val="600"/>
                  </a:spcAft>
                  <a:buNone/>
                </a:pPr>
                <a:r>
                  <a:rPr lang="en-US" sz="2800" dirty="0">
                    <a:latin typeface="Times New Roman" panose="02020603050405020304" pitchFamily="18" charset="0"/>
                    <a:cs typeface="Times New Roman" panose="02020603050405020304" pitchFamily="18" charset="0"/>
                  </a:rPr>
                  <a:t> Otherwise, we can assess the inclusion probability </a:t>
                </a:r>
                <a:r>
                  <a:rPr lang="en-US" sz="2800" i="1" dirty="0">
                    <a:latin typeface="Times New Roman" panose="02020603050405020304" pitchFamily="18" charset="0"/>
                    <a:cs typeface="Times New Roman" panose="02020603050405020304" pitchFamily="18" charset="0"/>
                  </a:rPr>
                  <a:t>p</a:t>
                </a:r>
                <a:r>
                  <a:rPr lang="en-US" sz="2800" dirty="0">
                    <a:latin typeface="Times New Roman" panose="02020603050405020304" pitchFamily="18" charset="0"/>
                    <a:cs typeface="Times New Roman" panose="02020603050405020304" pitchFamily="18" charset="0"/>
                  </a:rPr>
                  <a:t>(.) </a:t>
                </a:r>
              </a:p>
              <a:p>
                <a:pPr marL="0" indent="0">
                  <a:spcAft>
                    <a:spcPts val="1200"/>
                  </a:spcAft>
                  <a:buNone/>
                </a:pPr>
                <a:r>
                  <a:rPr lang="en-US" sz="2800" dirty="0">
                    <a:latin typeface="Times New Roman" panose="02020603050405020304" pitchFamily="18" charset="0"/>
                    <a:cs typeface="Times New Roman" panose="02020603050405020304" pitchFamily="18" charset="0"/>
                  </a:rPr>
                  <a:t> by testing whether then bracketed expression is 0.  </a:t>
                </a:r>
              </a:p>
              <a:p>
                <a:pPr marL="0" indent="0">
                  <a:spcAft>
                    <a:spcPts val="1200"/>
                  </a:spcAft>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  </a:t>
                </a:r>
              </a:p>
            </p:txBody>
          </p:sp>
        </mc:Choice>
        <mc:Fallback>
          <p:sp>
            <p:nvSpPr>
              <p:cNvPr id="18" name="Content Placeholder 17">
                <a:extLst>
                  <a:ext uri="{FF2B5EF4-FFF2-40B4-BE49-F238E27FC236}">
                    <a16:creationId xmlns:a16="http://schemas.microsoft.com/office/drawing/2014/main" id="{B16FEBE3-6E2A-468E-AEE4-CF70A3ECE1B6}"/>
                  </a:ext>
                </a:extLst>
              </p:cNvPr>
              <p:cNvSpPr>
                <a:spLocks noGrp="1" noRot="1" noChangeAspect="1" noMove="1" noResize="1" noEditPoints="1" noAdjustHandles="1" noChangeArrowheads="1" noChangeShapeType="1" noTextEdit="1"/>
              </p:cNvSpPr>
              <p:nvPr>
                <p:ph sz="half" idx="1"/>
              </p:nvPr>
            </p:nvSpPr>
            <p:spPr>
              <a:xfrm>
                <a:off x="0" y="740662"/>
                <a:ext cx="12507639" cy="6430963"/>
              </a:xfrm>
              <a:blipFill>
                <a:blip r:embed="rId3"/>
                <a:stretch>
                  <a:fillRect l="-975"/>
                </a:stretch>
              </a:blipFill>
            </p:spPr>
            <p:txBody>
              <a:bodyPr/>
              <a:lstStyle/>
              <a:p>
                <a:r>
                  <a:rPr lang="en-US">
                    <a:noFill/>
                  </a:rPr>
                  <a:t> </a:t>
                </a:r>
              </a:p>
            </p:txBody>
          </p:sp>
        </mc:Fallback>
      </mc:AlternateContent>
      <p:sp>
        <p:nvSpPr>
          <p:cNvPr id="19" name="Rectangle 11">
            <a:extLst>
              <a:ext uri="{FF2B5EF4-FFF2-40B4-BE49-F238E27FC236}">
                <a16:creationId xmlns:a16="http://schemas.microsoft.com/office/drawing/2014/main" id="{923D044D-F84E-44D1-8AFC-2EBAB9F58EDF}"/>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3">
            <a:extLst>
              <a:ext uri="{FF2B5EF4-FFF2-40B4-BE49-F238E27FC236}">
                <a16:creationId xmlns:a16="http://schemas.microsoft.com/office/drawing/2014/main" id="{6464E7DD-F8F4-46D6-93A5-48AA328BA1C8}"/>
              </a:ext>
            </a:extLst>
          </p:cNvPr>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86946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4385"/>
            <a:ext cx="9144000" cy="612648"/>
          </a:xfrm>
        </p:spPr>
        <p:txBody>
          <a:bodyPr/>
          <a:lstStyle/>
          <a:p>
            <a:r>
              <a:rPr lang="en-US" b="1"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My Approach – Getting There</a:t>
            </a:r>
          </a:p>
        </p:txBody>
      </p:sp>
      <p:sp>
        <p:nvSpPr>
          <p:cNvPr id="4" name="Footer Placeholder 3"/>
          <p:cNvSpPr>
            <a:spLocks noGrp="1"/>
          </p:cNvSpPr>
          <p:nvPr>
            <p:ph type="ftr" sz="quarter" idx="11"/>
          </p:nvPr>
        </p:nvSpPr>
        <p:spPr>
          <a:xfrm>
            <a:off x="381000" y="6553200"/>
            <a:ext cx="1447800" cy="304800"/>
          </a:xfrm>
        </p:spPr>
        <p:txBody>
          <a:bodyPr/>
          <a:lstStyle/>
          <a:p>
            <a:r>
              <a:rPr lang="en-US" dirty="0"/>
              <a:t>JSM 2024</a:t>
            </a:r>
          </a:p>
        </p:txBody>
      </p:sp>
      <p:sp>
        <p:nvSpPr>
          <p:cNvPr id="5" name="Slide Number Placeholder 4"/>
          <p:cNvSpPr>
            <a:spLocks noGrp="1"/>
          </p:cNvSpPr>
          <p:nvPr>
            <p:ph type="sldNum" sz="quarter" idx="10"/>
          </p:nvPr>
        </p:nvSpPr>
        <p:spPr>
          <a:xfrm>
            <a:off x="0" y="6553200"/>
            <a:ext cx="533400" cy="304800"/>
          </a:xfrm>
        </p:spPr>
        <p:txBody>
          <a:bodyPr/>
          <a:lstStyle/>
          <a:p>
            <a:fld id="{D4325D4D-289E-48C1-B277-2BEB492A7D19}" type="slidenum">
              <a:rPr lang="en-US" smtClean="0"/>
              <a:pPr/>
              <a:t>9</a:t>
            </a:fld>
            <a:endParaRPr lang="en-US" dirty="0"/>
          </a:p>
        </p:txBody>
      </p:sp>
      <mc:AlternateContent xmlns:mc="http://schemas.openxmlformats.org/markup-compatibility/2006">
        <mc:Choice xmlns:a14="http://schemas.microsoft.com/office/drawing/2010/main" Requires="a14">
          <p:sp>
            <p:nvSpPr>
              <p:cNvPr id="18" name="Content Placeholder 17">
                <a:extLst>
                  <a:ext uri="{FF2B5EF4-FFF2-40B4-BE49-F238E27FC236}">
                    <a16:creationId xmlns:a16="http://schemas.microsoft.com/office/drawing/2014/main" id="{B16FEBE3-6E2A-468E-AEE4-CF70A3ECE1B6}"/>
                  </a:ext>
                </a:extLst>
              </p:cNvPr>
              <p:cNvSpPr>
                <a:spLocks noGrp="1" noRot="1" noMove="1" noResize="1" noEditPoints="1" noAdjustHandles="1" noChangeArrowheads="1" noChangeShapeType="1"/>
              </p:cNvSpPr>
              <p:nvPr>
                <p:ph sz="half" idx="1"/>
              </p:nvPr>
            </p:nvSpPr>
            <p:spPr>
              <a:xfrm>
                <a:off x="0" y="427037"/>
                <a:ext cx="12507639" cy="6430963"/>
              </a:xfrm>
            </p:spPr>
            <p:txBody>
              <a:bodyPr/>
              <a:lstStyle/>
              <a:p>
                <a:endParaRPr lang="en-US" dirty="0"/>
              </a:p>
              <a:p>
                <a:pPr marL="0" indent="0">
                  <a:lnSpc>
                    <a:spcPct val="200000"/>
                  </a:lnSpc>
                  <a:spcBef>
                    <a:spcPts val="0"/>
                  </a:spcBef>
                  <a:buNone/>
                </a:pPr>
                <a:r>
                  <a:rPr lang="en-US" sz="2800" dirty="0">
                    <a:latin typeface="Times New Roman" panose="02020603050405020304" pitchFamily="18" charset="0"/>
                    <a:cs typeface="Times New Roman" panose="02020603050405020304" pitchFamily="18" charset="0"/>
                  </a:rPr>
                  <a:t>When  </a:t>
                </a:r>
                <a14:m>
                  <m:oMath xmlns:m="http://schemas.openxmlformats.org/officeDocument/2006/math">
                    <m:sSub>
                      <m:sSubPr>
                        <m:ctrlPr>
                          <a:rPr lang="en-US" sz="3200" i="1" smtClean="0">
                            <a:latin typeface="Cambria Math" panose="02040503050406030204" pitchFamily="18" charset="0"/>
                            <a:cs typeface="Times New Roman" panose="02020603050405020304" pitchFamily="18" charset="0"/>
                          </a:rPr>
                        </m:ctrlPr>
                      </m:sSubPr>
                      <m:e>
                        <m:acc>
                          <m:accPr>
                            <m:chr m:val="̂"/>
                            <m:ctrlPr>
                              <a:rPr lang="en-US" sz="3200" i="1" smtClean="0">
                                <a:latin typeface="Cambria Math" panose="02040503050406030204" pitchFamily="18" charset="0"/>
                                <a:cs typeface="Times New Roman" panose="02020603050405020304" pitchFamily="18" charset="0"/>
                              </a:rPr>
                            </m:ctrlPr>
                          </m:accPr>
                          <m:e>
                            <m:r>
                              <a:rPr lang="en-US" sz="3200" b="0" i="1" smtClean="0">
                                <a:latin typeface="Cambria Math" panose="02040503050406030204" pitchFamily="18" charset="0"/>
                                <a:cs typeface="Times New Roman" panose="02020603050405020304" pitchFamily="18" charset="0"/>
                              </a:rPr>
                              <m:t>𝑦</m:t>
                            </m:r>
                          </m:e>
                        </m:acc>
                      </m:e>
                      <m:sub>
                        <m:r>
                          <a:rPr lang="en-US" sz="3200" b="0" i="1" smtClean="0">
                            <a:latin typeface="Cambria Math" panose="02040503050406030204" pitchFamily="18" charset="0"/>
                            <a:cs typeface="Times New Roman" panose="02020603050405020304" pitchFamily="18" charset="0"/>
                          </a:rPr>
                          <m:t>𝑘</m:t>
                        </m:r>
                      </m:sub>
                    </m:sSub>
                    <m:r>
                      <a:rPr lang="en-US" sz="3200" b="0" i="1" smtClean="0">
                        <a:latin typeface="Cambria Math" panose="02040503050406030204" pitchFamily="18" charset="0"/>
                        <a:cs typeface="Times New Roman" panose="02020603050405020304" pitchFamily="18" charset="0"/>
                      </a:rPr>
                      <m:t>= </m:t>
                    </m:r>
                  </m:oMath>
                </a14:m>
                <a:r>
                  <a:rPr lang="en-US" sz="3200" i="1" dirty="0">
                    <a:latin typeface="Times New Roman" panose="02020603050405020304" pitchFamily="18" charset="0"/>
                    <a:cs typeface="Times New Roman" panose="02020603050405020304" pitchFamily="18" charset="0"/>
                  </a:rPr>
                  <a:t>m</a:t>
                </a:r>
                <a:r>
                  <a:rPr lang="en-US" sz="3200" dirty="0">
                    <a:latin typeface="Times New Roman" panose="02020603050405020304" pitchFamily="18" charset="0"/>
                    <a:cs typeface="Times New Roman" panose="02020603050405020304" pitchFamily="18" charset="0"/>
                  </a:rPr>
                  <a:t>(</a:t>
                </a:r>
                <a:r>
                  <a:rPr lang="en-US" sz="3200" b="1" dirty="0">
                    <a:latin typeface="Times New Roman" panose="02020603050405020304" pitchFamily="18" charset="0"/>
                    <a:cs typeface="Times New Roman" panose="02020603050405020304" pitchFamily="18" charset="0"/>
                  </a:rPr>
                  <a:t>x</a:t>
                </a:r>
                <a:r>
                  <a:rPr lang="en-US" sz="3200" i="1" baseline="-25000" dirty="0">
                    <a:latin typeface="Times New Roman" panose="02020603050405020304" pitchFamily="18" charset="0"/>
                    <a:cs typeface="Times New Roman" panose="02020603050405020304" pitchFamily="18" charset="0"/>
                  </a:rPr>
                  <a:t>k</a:t>
                </a:r>
                <a:r>
                  <a:rPr lang="en-US" sz="3200" i="1" baseline="30000" dirty="0">
                    <a:latin typeface="Times New Roman" panose="02020603050405020304" pitchFamily="18" charset="0"/>
                    <a:cs typeface="Times New Roman" panose="02020603050405020304" pitchFamily="18" charset="0"/>
                  </a:rPr>
                  <a:t>T</a:t>
                </a:r>
                <a:r>
                  <a:rPr lang="en-US" sz="3200" b="1" dirty="0">
                    <a:latin typeface="Times New Roman" panose="02020603050405020304" pitchFamily="18" charset="0"/>
                    <a:cs typeface="Times New Roman" panose="02020603050405020304" pitchFamily="18" charset="0"/>
                    <a:sym typeface="Symbol" panose="05050102010706020507" pitchFamily="18" charset="2"/>
                  </a:rPr>
                  <a:t>b</a:t>
                </a:r>
                <a:r>
                  <a:rPr lang="en-US" sz="3200" dirty="0">
                    <a:latin typeface="Times New Roman" panose="02020603050405020304" pitchFamily="18" charset="0"/>
                    <a:cs typeface="Times New Roman" panose="02020603050405020304" pitchFamily="18" charset="0"/>
                    <a:sym typeface="Symbol" panose="05050102010706020507" pitchFamily="18" charset="2"/>
                  </a:rPr>
                  <a:t>) </a:t>
                </a:r>
                <a:r>
                  <a:rPr lang="en-US" sz="2800" dirty="0">
                    <a:latin typeface="Times New Roman" panose="02020603050405020304" pitchFamily="18" charset="0"/>
                    <a:cs typeface="Times New Roman" panose="02020603050405020304" pitchFamily="18" charset="0"/>
                    <a:sym typeface="Symbol" panose="05050102010706020507" pitchFamily="18" charset="2"/>
                  </a:rPr>
                  <a:t>is not </a:t>
                </a:r>
                <a:r>
                  <a:rPr lang="en-US" sz="3200" b="1" dirty="0">
                    <a:latin typeface="Times New Roman" panose="02020603050405020304" pitchFamily="18" charset="0"/>
                    <a:cs typeface="Times New Roman" panose="02020603050405020304" pitchFamily="18" charset="0"/>
                  </a:rPr>
                  <a:t>x</a:t>
                </a:r>
                <a:r>
                  <a:rPr lang="en-US" sz="3200" i="1" baseline="-25000" dirty="0">
                    <a:latin typeface="Times New Roman" panose="02020603050405020304" pitchFamily="18" charset="0"/>
                    <a:cs typeface="Times New Roman" panose="02020603050405020304" pitchFamily="18" charset="0"/>
                  </a:rPr>
                  <a:t>k</a:t>
                </a:r>
                <a:r>
                  <a:rPr lang="en-US" sz="3200" i="1" baseline="30000" dirty="0">
                    <a:latin typeface="Times New Roman" panose="02020603050405020304" pitchFamily="18" charset="0"/>
                    <a:cs typeface="Times New Roman" panose="02020603050405020304" pitchFamily="18" charset="0"/>
                  </a:rPr>
                  <a:t>T</a:t>
                </a:r>
                <a:r>
                  <a:rPr lang="en-US" sz="3200" b="1" dirty="0">
                    <a:latin typeface="Times New Roman" panose="02020603050405020304" pitchFamily="18" charset="0"/>
                    <a:cs typeface="Times New Roman" panose="02020603050405020304" pitchFamily="18" charset="0"/>
                    <a:sym typeface="Symbol" panose="05050102010706020507" pitchFamily="18" charset="2"/>
                  </a:rPr>
                  <a:t>b</a:t>
                </a:r>
                <a:r>
                  <a:rPr lang="en-US" sz="2800" dirty="0">
                    <a:latin typeface="Times New Roman" panose="02020603050405020304" pitchFamily="18" charset="0"/>
                    <a:cs typeface="Times New Roman" panose="02020603050405020304" pitchFamily="18" charset="0"/>
                  </a:rPr>
                  <a:t>,  </a:t>
                </a:r>
              </a:p>
              <a:p>
                <a:pPr marL="0" indent="0">
                  <a:lnSpc>
                    <a:spcPct val="200000"/>
                  </a:lnSpc>
                  <a:spcBef>
                    <a:spcPts val="0"/>
                  </a:spcBef>
                  <a:buNone/>
                </a:pPr>
                <a:r>
                  <a:rPr lang="en-US" sz="2800" dirty="0">
                    <a:latin typeface="Times New Roman" panose="02020603050405020304" pitchFamily="18" charset="0"/>
                    <a:cs typeface="Times New Roman" panose="02020603050405020304" pitchFamily="18" charset="0"/>
                  </a:rPr>
                  <a:t>let </a:t>
                </a:r>
                <a14:m>
                  <m:oMath xmlns:m="http://schemas.openxmlformats.org/officeDocument/2006/math">
                    <m:acc>
                      <m:accPr>
                        <m:chr m:val="̃"/>
                        <m:ctrlPr>
                          <a:rPr lang="en-US" sz="3200" b="1" i="1" dirty="0" smtClean="0">
                            <a:latin typeface="Cambria Math" panose="02040503050406030204" pitchFamily="18" charset="0"/>
                            <a:cs typeface="Times New Roman" panose="02020603050405020304" pitchFamily="18" charset="0"/>
                          </a:rPr>
                        </m:ctrlPr>
                      </m:accPr>
                      <m:e>
                        <m:r>
                          <a:rPr lang="en-US" sz="3200" b="1" i="0" dirty="0" smtClean="0">
                            <a:latin typeface="Cambria Math" panose="02040503050406030204" pitchFamily="18" charset="0"/>
                            <a:cs typeface="Times New Roman" panose="02020603050405020304" pitchFamily="18" charset="0"/>
                          </a:rPr>
                          <m:t>𝐱</m:t>
                        </m:r>
                      </m:e>
                    </m:acc>
                  </m:oMath>
                </a14:m>
                <a:r>
                  <a:rPr lang="en-US" sz="3200" i="1" baseline="-25000" dirty="0">
                    <a:latin typeface="Times New Roman" panose="02020603050405020304" pitchFamily="18" charset="0"/>
                    <a:cs typeface="Times New Roman" panose="02020603050405020304" pitchFamily="18" charset="0"/>
                  </a:rPr>
                  <a:t>k</a:t>
                </a:r>
                <a:r>
                  <a:rPr lang="en-US" sz="3200" i="1" baseline="30000" dirty="0">
                    <a:latin typeface="Times New Roman" panose="02020603050405020304" pitchFamily="18" charset="0"/>
                    <a:cs typeface="Times New Roman" panose="02020603050405020304" pitchFamily="18" charset="0"/>
                  </a:rPr>
                  <a:t>T</a:t>
                </a:r>
                <a:r>
                  <a:rPr lang="en-US" sz="3200" i="1" dirty="0">
                    <a:latin typeface="Times New Roman" panose="02020603050405020304" pitchFamily="18" charset="0"/>
                    <a:cs typeface="Times New Roman" panose="02020603050405020304" pitchFamily="18" charset="0"/>
                  </a:rPr>
                  <a:t> = </a:t>
                </a:r>
                <a:r>
                  <a:rPr lang="en-US" sz="3200" dirty="0">
                    <a:latin typeface="Times New Roman" panose="02020603050405020304" pitchFamily="18" charset="0"/>
                    <a:cs typeface="Times New Roman" panose="02020603050405020304" pitchFamily="18" charset="0"/>
                  </a:rPr>
                  <a:t>(</a:t>
                </a:r>
                <a14:m>
                  <m:oMath xmlns:m="http://schemas.openxmlformats.org/officeDocument/2006/math">
                    <m:r>
                      <a:rPr lang="en-US" sz="3200" b="1" i="0" dirty="0" smtClean="0">
                        <a:latin typeface="Cambria Math" panose="02040503050406030204" pitchFamily="18" charset="0"/>
                        <a:cs typeface="Times New Roman" panose="02020603050405020304" pitchFamily="18" charset="0"/>
                      </a:rPr>
                      <m:t>𝐱</m:t>
                    </m:r>
                  </m:oMath>
                </a14:m>
                <a:r>
                  <a:rPr lang="en-US" sz="3200" i="1" baseline="-25000" dirty="0">
                    <a:latin typeface="Times New Roman" panose="02020603050405020304" pitchFamily="18" charset="0"/>
                    <a:cs typeface="Times New Roman" panose="02020603050405020304" pitchFamily="18" charset="0"/>
                  </a:rPr>
                  <a:t>k</a:t>
                </a:r>
                <a:r>
                  <a:rPr lang="en-US" sz="3200" i="1" baseline="30000" dirty="0">
                    <a:latin typeface="Times New Roman" panose="02020603050405020304" pitchFamily="18" charset="0"/>
                    <a:cs typeface="Times New Roman" panose="02020603050405020304" pitchFamily="18" charset="0"/>
                  </a:rPr>
                  <a:t>T </a:t>
                </a:r>
                <a:r>
                  <a:rPr lang="en-US" sz="3200" i="1" dirty="0">
                    <a:latin typeface="Times New Roman" panose="02020603050405020304" pitchFamily="18" charset="0"/>
                    <a:cs typeface="Times New Roman" panose="02020603050405020304" pitchFamily="18" charset="0"/>
                  </a:rPr>
                  <a:t> </a:t>
                </a:r>
                <a14:m>
                  <m:oMath xmlns:m="http://schemas.openxmlformats.org/officeDocument/2006/math">
                    <m:sSub>
                      <m:sSubPr>
                        <m:ctrlPr>
                          <a:rPr lang="en-US" sz="3200" i="1">
                            <a:latin typeface="Cambria Math" panose="02040503050406030204" pitchFamily="18" charset="0"/>
                            <a:cs typeface="Times New Roman" panose="02020603050405020304" pitchFamily="18" charset="0"/>
                          </a:rPr>
                        </m:ctrlPr>
                      </m:sSubPr>
                      <m:e>
                        <m:acc>
                          <m:accPr>
                            <m:chr m:val="̂"/>
                            <m:ctrlPr>
                              <a:rPr lang="en-US" sz="3200" i="1">
                                <a:latin typeface="Cambria Math" panose="02040503050406030204" pitchFamily="18" charset="0"/>
                                <a:cs typeface="Times New Roman" panose="02020603050405020304" pitchFamily="18" charset="0"/>
                              </a:rPr>
                            </m:ctrlPr>
                          </m:accPr>
                          <m:e>
                            <m:r>
                              <a:rPr lang="en-US" sz="3200" i="1">
                                <a:latin typeface="Cambria Math" panose="02040503050406030204" pitchFamily="18" charset="0"/>
                                <a:cs typeface="Times New Roman" panose="02020603050405020304" pitchFamily="18" charset="0"/>
                              </a:rPr>
                              <m:t>𝑦</m:t>
                            </m:r>
                          </m:e>
                        </m:acc>
                      </m:e>
                      <m:sub>
                        <m:r>
                          <a:rPr lang="en-US" sz="3200" i="1">
                            <a:latin typeface="Cambria Math" panose="02040503050406030204" pitchFamily="18" charset="0"/>
                            <a:cs typeface="Times New Roman" panose="02020603050405020304" pitchFamily="18" charset="0"/>
                          </a:rPr>
                          <m:t>𝑘</m:t>
                        </m:r>
                      </m:sub>
                    </m:sSub>
                    <m:r>
                      <a:rPr lang="en-US" sz="3200" b="0" i="1" smtClean="0">
                        <a:latin typeface="Cambria Math" panose="02040503050406030204" pitchFamily="18" charset="0"/>
                        <a:cs typeface="Times New Roman" panose="02020603050405020304" pitchFamily="18" charset="0"/>
                      </a:rPr>
                      <m:t>)</m:t>
                    </m:r>
                  </m:oMath>
                </a14:m>
                <a:r>
                  <a:rPr lang="en-US" sz="3200" b="0" i="1" dirty="0">
                    <a:latin typeface="Times New Roman" panose="02020603050405020304" pitchFamily="18" charset="0"/>
                    <a:cs typeface="Times New Roman" panose="02020603050405020304" pitchFamily="18" charset="0"/>
                  </a:rPr>
                  <a:t> </a:t>
                </a:r>
                <a:r>
                  <a:rPr lang="en-US" sz="2800" b="0" dirty="0">
                    <a:latin typeface="Times New Roman" panose="02020603050405020304" pitchFamily="18" charset="0"/>
                    <a:cs typeface="Times New Roman" panose="02020603050405020304" pitchFamily="18" charset="0"/>
                  </a:rPr>
                  <a:t>in the new </a:t>
                </a:r>
                <a:r>
                  <a:rPr lang="en-US" sz="2800" dirty="0">
                    <a:latin typeface="Times New Roman" panose="02020603050405020304" pitchFamily="18" charset="0"/>
                    <a:cs typeface="Times New Roman" panose="02020603050405020304" pitchFamily="18" charset="0"/>
                  </a:rPr>
                  <a:t>calibration equation: </a:t>
                </a:r>
              </a:p>
              <a:p>
                <a:pPr marL="0" indent="0">
                  <a:lnSpc>
                    <a:spcPct val="200000"/>
                  </a:lnSpc>
                  <a:spcBef>
                    <a:spcPts val="0"/>
                  </a:spcBef>
                  <a:spcAft>
                    <a:spcPts val="600"/>
                  </a:spcAft>
                  <a:buNone/>
                </a:pPr>
                <a:r>
                  <a:rPr lang="en-US" sz="2800" dirty="0">
                    <a:cs typeface="Times New Roman" panose="02020603050405020304" pitchFamily="18" charset="0"/>
                    <a:sym typeface="Symbol" panose="05050102010706020507" pitchFamily="18" charset="2"/>
                  </a:rPr>
                  <a:t> </a:t>
                </a:r>
                <a14:m>
                  <m:oMath xmlns:m="http://schemas.openxmlformats.org/officeDocument/2006/math">
                    <m:r>
                      <a:rPr lang="en-US" sz="3200" b="0" i="0" smtClean="0">
                        <a:latin typeface="Cambria Math" panose="02040503050406030204" pitchFamily="18" charset="0"/>
                        <a:cs typeface="Times New Roman" panose="02020603050405020304" pitchFamily="18" charset="0"/>
                        <a:sym typeface="Symbol" panose="05050102010706020507" pitchFamily="18" charset="2"/>
                      </a:rPr>
                      <m:t>        </m:t>
                    </m:r>
                    <m:nary>
                      <m:naryPr>
                        <m:chr m:val="∑"/>
                        <m:limLoc m:val="subSup"/>
                        <m:supHide m:val="on"/>
                        <m:ctrlPr>
                          <a:rPr lang="en-US" sz="3200" b="0" i="1" smtClean="0">
                            <a:latin typeface="Cambria Math" panose="02040503050406030204" pitchFamily="18" charset="0"/>
                            <a:cs typeface="Times New Roman" panose="02020603050405020304" pitchFamily="18" charset="0"/>
                            <a:sym typeface="Symbol" panose="05050102010706020507" pitchFamily="18" charset="2"/>
                          </a:rPr>
                        </m:ctrlPr>
                      </m:naryPr>
                      <m:sub>
                        <m:r>
                          <m:rPr>
                            <m:brk m:alnAt="9"/>
                          </m:rPr>
                          <a:rPr lang="en-US" sz="3200" b="0" i="1" smtClean="0">
                            <a:latin typeface="Cambria Math" panose="02040503050406030204" pitchFamily="18" charset="0"/>
                            <a:cs typeface="Times New Roman" panose="02020603050405020304" pitchFamily="18" charset="0"/>
                            <a:sym typeface="Symbol" panose="05050102010706020507" pitchFamily="18" charset="2"/>
                          </a:rPr>
                          <m:t>𝐵</m:t>
                        </m:r>
                      </m:sub>
                      <m:sup/>
                      <m:e>
                        <m:r>
                          <a:rPr lang="en-US" sz="3200" b="0" i="1" smtClean="0">
                            <a:latin typeface="Cambria Math" panose="02040503050406030204" pitchFamily="18" charset="0"/>
                            <a:cs typeface="Times New Roman" panose="02020603050405020304" pitchFamily="18" charset="0"/>
                            <a:sym typeface="Symbol" panose="05050102010706020507" pitchFamily="18" charset="2"/>
                          </a:rPr>
                          <m:t>1/</m:t>
                        </m:r>
                        <m:r>
                          <a:rPr lang="en-US" sz="3200" b="0" i="1" smtClean="0">
                            <a:latin typeface="Cambria Math" panose="02040503050406030204" pitchFamily="18" charset="0"/>
                            <a:cs typeface="Times New Roman" panose="02020603050405020304" pitchFamily="18" charset="0"/>
                            <a:sym typeface="Symbol" panose="05050102010706020507" pitchFamily="18" charset="2"/>
                          </a:rPr>
                          <m:t>𝑝</m:t>
                        </m:r>
                        <m:r>
                          <a:rPr lang="en-US" sz="3200" b="0" i="1" smtClean="0">
                            <a:latin typeface="Cambria Math" panose="02040503050406030204" pitchFamily="18" charset="0"/>
                            <a:cs typeface="Times New Roman" panose="02020603050405020304" pitchFamily="18" charset="0"/>
                            <a:sym typeface="Symbol" panose="05050102010706020507" pitchFamily="18" charset="2"/>
                          </a:rPr>
                          <m:t>(</m:t>
                        </m:r>
                        <m:sSubSup>
                          <m:sSubSupPr>
                            <m:ctrlPr>
                              <a:rPr lang="en-US" sz="3200" b="0" i="1" smtClean="0">
                                <a:latin typeface="Cambria Math" panose="02040503050406030204" pitchFamily="18" charset="0"/>
                                <a:cs typeface="Times New Roman" panose="02020603050405020304" pitchFamily="18" charset="0"/>
                                <a:sym typeface="Symbol" panose="05050102010706020507" pitchFamily="18" charset="2"/>
                              </a:rPr>
                            </m:ctrlPr>
                          </m:sSubSupPr>
                          <m:e>
                            <m:acc>
                              <m:accPr>
                                <m:chr m:val="̃"/>
                                <m:ctrlPr>
                                  <a:rPr lang="en-US" sz="3200" b="1" i="1">
                                    <a:latin typeface="Cambria Math" panose="02040503050406030204" pitchFamily="18" charset="0"/>
                                    <a:cs typeface="Times New Roman" panose="02020603050405020304" pitchFamily="18" charset="0"/>
                                    <a:sym typeface="Symbol" panose="05050102010706020507" pitchFamily="18" charset="2"/>
                                  </a:rPr>
                                </m:ctrlPr>
                              </m:accPr>
                              <m:e>
                                <m:r>
                                  <a:rPr lang="en-US" sz="3200" b="1">
                                    <a:latin typeface="Cambria Math" panose="02040503050406030204" pitchFamily="18" charset="0"/>
                                    <a:cs typeface="Times New Roman" panose="02020603050405020304" pitchFamily="18" charset="0"/>
                                    <a:sym typeface="Symbol" panose="05050102010706020507" pitchFamily="18" charset="2"/>
                                  </a:rPr>
                                  <m:t>𝐱</m:t>
                                </m:r>
                              </m:e>
                            </m:acc>
                          </m:e>
                          <m:sub>
                            <m:r>
                              <a:rPr lang="en-US" sz="3200" b="0" i="1" smtClean="0">
                                <a:latin typeface="Cambria Math" panose="02040503050406030204" pitchFamily="18" charset="0"/>
                                <a:cs typeface="Times New Roman" panose="02020603050405020304" pitchFamily="18" charset="0"/>
                                <a:sym typeface="Symbol" panose="05050102010706020507" pitchFamily="18" charset="2"/>
                              </a:rPr>
                              <m:t>𝑘</m:t>
                            </m:r>
                          </m:sub>
                          <m:sup>
                            <m:r>
                              <a:rPr lang="en-US" sz="3200" b="0" i="1" smtClean="0">
                                <a:latin typeface="Cambria Math" panose="02040503050406030204" pitchFamily="18" charset="0"/>
                                <a:cs typeface="Times New Roman" panose="02020603050405020304" pitchFamily="18" charset="0"/>
                                <a:sym typeface="Symbol" panose="05050102010706020507" pitchFamily="18" charset="2"/>
                              </a:rPr>
                              <m:t>  </m:t>
                            </m:r>
                            <m:r>
                              <a:rPr lang="en-US" sz="3200" b="0" i="1" smtClean="0">
                                <a:latin typeface="Cambria Math" panose="02040503050406030204" pitchFamily="18" charset="0"/>
                                <a:cs typeface="Times New Roman" panose="02020603050405020304" pitchFamily="18" charset="0"/>
                                <a:sym typeface="Symbol" panose="05050102010706020507" pitchFamily="18" charset="2"/>
                              </a:rPr>
                              <m:t>𝑇</m:t>
                            </m:r>
                          </m:sup>
                        </m:sSubSup>
                        <m:r>
                          <a:rPr lang="en-US" sz="3200" b="1" i="0" smtClean="0">
                            <a:latin typeface="Cambria Math" panose="02040503050406030204" pitchFamily="18" charset="0"/>
                            <a:cs typeface="Times New Roman" panose="02020603050405020304" pitchFamily="18" charset="0"/>
                            <a:sym typeface="Symbol" panose="05050102010706020507" pitchFamily="18" charset="2"/>
                          </a:rPr>
                          <m:t>𝐡</m:t>
                        </m:r>
                      </m:e>
                    </m:nary>
                    <m:r>
                      <a:rPr lang="en-US" sz="3200" b="0" i="0" smtClean="0">
                        <a:latin typeface="Cambria Math" panose="02040503050406030204" pitchFamily="18" charset="0"/>
                        <a:cs typeface="Times New Roman" panose="02020603050405020304" pitchFamily="18" charset="0"/>
                        <a:sym typeface="Symbol" panose="05050102010706020507" pitchFamily="18" charset="2"/>
                      </a:rPr>
                      <m:t>)</m:t>
                    </m:r>
                    <m:sSubSup>
                      <m:sSubSupPr>
                        <m:ctrlPr>
                          <a:rPr lang="en-US" sz="3200" i="1">
                            <a:latin typeface="Cambria Math" panose="02040503050406030204" pitchFamily="18" charset="0"/>
                            <a:cs typeface="Times New Roman" panose="02020603050405020304" pitchFamily="18" charset="0"/>
                            <a:sym typeface="Symbol" panose="05050102010706020507" pitchFamily="18" charset="2"/>
                          </a:rPr>
                        </m:ctrlPr>
                      </m:sSubSupPr>
                      <m:e>
                        <m:acc>
                          <m:accPr>
                            <m:chr m:val="̃"/>
                            <m:ctrlPr>
                              <a:rPr lang="en-US" sz="3200" b="1" i="1">
                                <a:latin typeface="Cambria Math" panose="02040503050406030204" pitchFamily="18" charset="0"/>
                                <a:cs typeface="Times New Roman" panose="02020603050405020304" pitchFamily="18" charset="0"/>
                                <a:sym typeface="Symbol" panose="05050102010706020507" pitchFamily="18" charset="2"/>
                              </a:rPr>
                            </m:ctrlPr>
                          </m:accPr>
                          <m:e>
                            <m:r>
                              <a:rPr lang="en-US" sz="3200" b="1">
                                <a:latin typeface="Cambria Math" panose="02040503050406030204" pitchFamily="18" charset="0"/>
                                <a:cs typeface="Times New Roman" panose="02020603050405020304" pitchFamily="18" charset="0"/>
                                <a:sym typeface="Symbol" panose="05050102010706020507" pitchFamily="18" charset="2"/>
                              </a:rPr>
                              <m:t>𝐱</m:t>
                            </m:r>
                          </m:e>
                        </m:acc>
                      </m:e>
                      <m:sub>
                        <m:r>
                          <a:rPr lang="en-US" sz="3200" i="1">
                            <a:latin typeface="Cambria Math" panose="02040503050406030204" pitchFamily="18" charset="0"/>
                            <a:cs typeface="Times New Roman" panose="02020603050405020304" pitchFamily="18" charset="0"/>
                            <a:sym typeface="Symbol" panose="05050102010706020507" pitchFamily="18" charset="2"/>
                          </a:rPr>
                          <m:t>𝑘</m:t>
                        </m:r>
                      </m:sub>
                      <m:sup>
                        <m:r>
                          <a:rPr lang="en-US" sz="3200" i="1">
                            <a:latin typeface="Cambria Math" panose="02040503050406030204" pitchFamily="18" charset="0"/>
                            <a:cs typeface="Times New Roman" panose="02020603050405020304" pitchFamily="18" charset="0"/>
                            <a:sym typeface="Symbol" panose="05050102010706020507" pitchFamily="18" charset="2"/>
                          </a:rPr>
                          <m:t> </m:t>
                        </m:r>
                      </m:sup>
                    </m:sSubSup>
                  </m:oMath>
                </a14:m>
                <a:r>
                  <a:rPr lang="en-US" sz="3200" i="1" baseline="-25000" dirty="0">
                    <a:latin typeface="Times New Roman" panose="02020603050405020304" pitchFamily="18" charset="0"/>
                    <a:cs typeface="Times New Roman" panose="02020603050405020304" pitchFamily="18" charset="0"/>
                    <a:sym typeface="Symbol" panose="05050102010706020507" pitchFamily="18" charset="2"/>
                  </a:rPr>
                  <a:t> </a:t>
                </a:r>
                <a:r>
                  <a:rPr lang="en-US" sz="3200" dirty="0">
                    <a:latin typeface="Times New Roman" panose="02020603050405020304" pitchFamily="18" charset="0"/>
                    <a:cs typeface="Times New Roman" panose="02020603050405020304" pitchFamily="18" charset="0"/>
                    <a:sym typeface="Symbol" panose="05050102010706020507" pitchFamily="18" charset="2"/>
                  </a:rPr>
                  <a:t>= </a:t>
                </a:r>
                <a14:m>
                  <m:oMath xmlns:m="http://schemas.openxmlformats.org/officeDocument/2006/math">
                    <m:nary>
                      <m:naryPr>
                        <m:chr m:val="∑"/>
                        <m:limLoc m:val="subSup"/>
                        <m:supHide m:val="on"/>
                        <m:ctrlPr>
                          <a:rPr lang="en-US" sz="3200" i="1" smtClean="0">
                            <a:latin typeface="Cambria Math" panose="02040503050406030204" pitchFamily="18" charset="0"/>
                            <a:cs typeface="Times New Roman" panose="02020603050405020304" pitchFamily="18" charset="0"/>
                            <a:sym typeface="Symbol" panose="05050102010706020507" pitchFamily="18" charset="2"/>
                          </a:rPr>
                        </m:ctrlPr>
                      </m:naryPr>
                      <m:sub>
                        <m:r>
                          <m:rPr>
                            <m:brk m:alnAt="1"/>
                          </m:rPr>
                          <a:rPr lang="en-US" sz="3200" i="1">
                            <a:latin typeface="Cambria Math" panose="02040503050406030204" pitchFamily="18" charset="0"/>
                            <a:cs typeface="Times New Roman" panose="02020603050405020304" pitchFamily="18" charset="0"/>
                            <a:sym typeface="Symbol" panose="05050102010706020507" pitchFamily="18" charset="2"/>
                          </a:rPr>
                          <m:t>𝐴</m:t>
                        </m:r>
                      </m:sub>
                      <m:sup/>
                      <m:e>
                        <m:sSub>
                          <m:sSubPr>
                            <m:ctrlPr>
                              <a:rPr lang="en-US" sz="3200" i="1">
                                <a:latin typeface="Cambria Math" panose="02040503050406030204" pitchFamily="18" charset="0"/>
                                <a:cs typeface="Times New Roman" panose="02020603050405020304" pitchFamily="18" charset="0"/>
                                <a:sym typeface="Symbol" panose="05050102010706020507" pitchFamily="18" charset="2"/>
                              </a:rPr>
                            </m:ctrlPr>
                          </m:sSubPr>
                          <m:e>
                            <m:r>
                              <a:rPr lang="en-US" sz="3200" b="0" i="1" smtClean="0">
                                <a:latin typeface="Cambria Math" panose="02040503050406030204" pitchFamily="18" charset="0"/>
                                <a:cs typeface="Times New Roman" panose="02020603050405020304" pitchFamily="18" charset="0"/>
                                <a:sym typeface="Symbol" panose="05050102010706020507" pitchFamily="18" charset="2"/>
                              </a:rPr>
                              <m:t>𝑤</m:t>
                            </m:r>
                          </m:e>
                          <m:sub>
                            <m:r>
                              <a:rPr lang="en-US" sz="3200" b="0" i="1" smtClean="0">
                                <a:latin typeface="Cambria Math" panose="02040503050406030204" pitchFamily="18" charset="0"/>
                                <a:cs typeface="Times New Roman" panose="02020603050405020304" pitchFamily="18" charset="0"/>
                                <a:sym typeface="Symbol" panose="05050102010706020507" pitchFamily="18" charset="2"/>
                              </a:rPr>
                              <m:t>𝑘</m:t>
                            </m:r>
                          </m:sub>
                        </m:sSub>
                      </m:e>
                    </m:nary>
                    <m:sSubSup>
                      <m:sSubSupPr>
                        <m:ctrlPr>
                          <a:rPr lang="en-US" sz="3200" i="1">
                            <a:latin typeface="Cambria Math" panose="02040503050406030204" pitchFamily="18" charset="0"/>
                            <a:cs typeface="Times New Roman" panose="02020603050405020304" pitchFamily="18" charset="0"/>
                            <a:sym typeface="Symbol" panose="05050102010706020507" pitchFamily="18" charset="2"/>
                          </a:rPr>
                        </m:ctrlPr>
                      </m:sSubSupPr>
                      <m:e>
                        <m:acc>
                          <m:accPr>
                            <m:chr m:val="̃"/>
                            <m:ctrlPr>
                              <a:rPr lang="en-US" sz="3200" b="1" i="1">
                                <a:latin typeface="Cambria Math" panose="02040503050406030204" pitchFamily="18" charset="0"/>
                                <a:cs typeface="Times New Roman" panose="02020603050405020304" pitchFamily="18" charset="0"/>
                                <a:sym typeface="Symbol" panose="05050102010706020507" pitchFamily="18" charset="2"/>
                              </a:rPr>
                            </m:ctrlPr>
                          </m:accPr>
                          <m:e>
                            <m:r>
                              <a:rPr lang="en-US" sz="3200" b="1">
                                <a:latin typeface="Cambria Math" panose="02040503050406030204" pitchFamily="18" charset="0"/>
                                <a:cs typeface="Times New Roman" panose="02020603050405020304" pitchFamily="18" charset="0"/>
                                <a:sym typeface="Symbol" panose="05050102010706020507" pitchFamily="18" charset="2"/>
                              </a:rPr>
                              <m:t>𝐱</m:t>
                            </m:r>
                          </m:e>
                        </m:acc>
                      </m:e>
                      <m:sub>
                        <m:r>
                          <a:rPr lang="en-US" sz="3200" i="1">
                            <a:latin typeface="Cambria Math" panose="02040503050406030204" pitchFamily="18" charset="0"/>
                            <a:cs typeface="Times New Roman" panose="02020603050405020304" pitchFamily="18" charset="0"/>
                            <a:sym typeface="Symbol" panose="05050102010706020507" pitchFamily="18" charset="2"/>
                          </a:rPr>
                          <m:t>𝑘</m:t>
                        </m:r>
                      </m:sub>
                      <m:sup>
                        <m:r>
                          <a:rPr lang="en-US" sz="3200" i="1">
                            <a:latin typeface="Cambria Math" panose="02040503050406030204" pitchFamily="18" charset="0"/>
                            <a:cs typeface="Times New Roman" panose="02020603050405020304" pitchFamily="18" charset="0"/>
                            <a:sym typeface="Symbol" panose="05050102010706020507" pitchFamily="18" charset="2"/>
                          </a:rPr>
                          <m:t> </m:t>
                        </m:r>
                      </m:sup>
                    </m:sSubSup>
                  </m:oMath>
                </a14:m>
                <a:endParaRPr lang="en-US" sz="3200" dirty="0">
                  <a:latin typeface="Times New Roman" panose="02020603050405020304" pitchFamily="18" charset="0"/>
                  <a:cs typeface="Times New Roman" panose="02020603050405020304" pitchFamily="18" charset="0"/>
                </a:endParaRPr>
              </a:p>
              <a:p>
                <a:pPr marL="0" indent="0">
                  <a:lnSpc>
                    <a:spcPct val="200000"/>
                  </a:lnSpc>
                  <a:spcBef>
                    <a:spcPts val="0"/>
                  </a:spcBef>
                  <a:spcAft>
                    <a:spcPts val="1800"/>
                  </a:spcAft>
                  <a:buNone/>
                </a:pPr>
                <a:r>
                  <a:rPr lang="en-US" sz="2800" dirty="0">
                    <a:latin typeface="Times New Roman" panose="02020603050405020304" pitchFamily="18" charset="0"/>
                    <a:cs typeface="Times New Roman" panose="02020603050405020304" pitchFamily="18" charset="0"/>
                  </a:rPr>
                  <a:t>(when the outcome model is linear, let </a:t>
                </a:r>
                <a14:m>
                  <m:oMath xmlns:m="http://schemas.openxmlformats.org/officeDocument/2006/math">
                    <m:acc>
                      <m:accPr>
                        <m:chr m:val="̃"/>
                        <m:ctrlPr>
                          <a:rPr lang="en-US" sz="3200" b="1" i="1" dirty="0" smtClean="0">
                            <a:latin typeface="Cambria Math" panose="02040503050406030204" pitchFamily="18" charset="0"/>
                            <a:cs typeface="Times New Roman" panose="02020603050405020304" pitchFamily="18" charset="0"/>
                          </a:rPr>
                        </m:ctrlPr>
                      </m:accPr>
                      <m:e>
                        <m:r>
                          <a:rPr lang="en-US" sz="3200" b="1" i="0" dirty="0" smtClean="0">
                            <a:latin typeface="Cambria Math" panose="02040503050406030204" pitchFamily="18" charset="0"/>
                            <a:cs typeface="Times New Roman" panose="02020603050405020304" pitchFamily="18" charset="0"/>
                          </a:rPr>
                          <m:t>𝐱</m:t>
                        </m:r>
                      </m:e>
                    </m:acc>
                  </m:oMath>
                </a14:m>
                <a:r>
                  <a:rPr lang="en-US" sz="3200" i="1" baseline="-25000" dirty="0">
                    <a:latin typeface="Times New Roman" panose="02020603050405020304" pitchFamily="18" charset="0"/>
                    <a:cs typeface="Times New Roman" panose="02020603050405020304" pitchFamily="18" charset="0"/>
                  </a:rPr>
                  <a:t>k</a:t>
                </a:r>
                <a:r>
                  <a:rPr lang="en-US" sz="3200" i="1" baseline="30000" dirty="0">
                    <a:latin typeface="Times New Roman" panose="02020603050405020304" pitchFamily="18" charset="0"/>
                    <a:cs typeface="Times New Roman" panose="02020603050405020304" pitchFamily="18" charset="0"/>
                  </a:rPr>
                  <a:t>T</a:t>
                </a:r>
                <a:r>
                  <a:rPr lang="en-US" sz="3200" i="1" dirty="0">
                    <a:latin typeface="Times New Roman" panose="02020603050405020304" pitchFamily="18" charset="0"/>
                    <a:cs typeface="Times New Roman" panose="02020603050405020304" pitchFamily="18" charset="0"/>
                  </a:rPr>
                  <a:t> = </a:t>
                </a:r>
                <a:r>
                  <a:rPr lang="en-US" sz="3200" dirty="0">
                    <a:latin typeface="Times New Roman" panose="02020603050405020304" pitchFamily="18" charset="0"/>
                    <a:cs typeface="Times New Roman" panose="02020603050405020304" pitchFamily="18" charset="0"/>
                  </a:rPr>
                  <a:t>(</a:t>
                </a:r>
                <a14:m>
                  <m:oMath xmlns:m="http://schemas.openxmlformats.org/officeDocument/2006/math">
                    <m:r>
                      <a:rPr lang="en-US" sz="2800" b="0" i="0" smtClean="0">
                        <a:latin typeface="Cambria Math" panose="02040503050406030204" pitchFamily="18" charset="0"/>
                        <a:cs typeface="Times New Roman" panose="02020603050405020304" pitchFamily="18" charset="0"/>
                      </a:rPr>
                      <m:t>1  </m:t>
                    </m:r>
                    <m:sSub>
                      <m:sSubPr>
                        <m:ctrlPr>
                          <a:rPr lang="en-US" sz="2800" i="1">
                            <a:latin typeface="Cambria Math" panose="02040503050406030204" pitchFamily="18" charset="0"/>
                            <a:cs typeface="Times New Roman" panose="02020603050405020304" pitchFamily="18" charset="0"/>
                          </a:rPr>
                        </m:ctrlPr>
                      </m:sSubPr>
                      <m:e>
                        <m:acc>
                          <m:accPr>
                            <m:chr m:val="̂"/>
                            <m:ctrlPr>
                              <a:rPr lang="en-US" sz="2800" i="1">
                                <a:latin typeface="Cambria Math" panose="02040503050406030204" pitchFamily="18" charset="0"/>
                                <a:cs typeface="Times New Roman" panose="02020603050405020304" pitchFamily="18" charset="0"/>
                              </a:rPr>
                            </m:ctrlPr>
                          </m:accPr>
                          <m:e>
                            <m:r>
                              <a:rPr lang="en-US" sz="2800" i="1">
                                <a:latin typeface="Cambria Math" panose="02040503050406030204" pitchFamily="18" charset="0"/>
                                <a:cs typeface="Times New Roman" panose="02020603050405020304" pitchFamily="18" charset="0"/>
                              </a:rPr>
                              <m:t>𝑦</m:t>
                            </m:r>
                          </m:e>
                        </m:acc>
                      </m:e>
                      <m:sub>
                        <m:r>
                          <a:rPr lang="en-US" sz="2800" i="1">
                            <a:latin typeface="Cambria Math" panose="02040503050406030204" pitchFamily="18" charset="0"/>
                            <a:cs typeface="Times New Roman" panose="02020603050405020304" pitchFamily="18" charset="0"/>
                          </a:rPr>
                          <m:t>𝑘</m:t>
                        </m:r>
                      </m:sub>
                    </m:sSub>
                    <m:r>
                      <a:rPr lang="en-US" sz="2800" b="0" i="1" smtClean="0">
                        <a:latin typeface="Cambria Math" panose="02040503050406030204" pitchFamily="18" charset="0"/>
                        <a:cs typeface="Times New Roman" panose="02020603050405020304" pitchFamily="18" charset="0"/>
                      </a:rPr>
                      <m:t>)).</m:t>
                    </m:r>
                  </m:oMath>
                </a14:m>
                <a:endParaRPr lang="en-US" sz="2800" dirty="0">
                  <a:latin typeface="Times New Roman" panose="02020603050405020304" pitchFamily="18" charset="0"/>
                  <a:cs typeface="Times New Roman" panose="02020603050405020304" pitchFamily="18" charset="0"/>
                </a:endParaRPr>
              </a:p>
              <a:p>
                <a:pPr marL="0" indent="0">
                  <a:lnSpc>
                    <a:spcPct val="150000"/>
                  </a:lnSpc>
                  <a:spcAft>
                    <a:spcPts val="1200"/>
                  </a:spcAft>
                  <a:buNone/>
                </a:pPr>
                <a:r>
                  <a:rPr lang="en-US" sz="2800" dirty="0">
                    <a:latin typeface="Times New Roman" panose="02020603050405020304" pitchFamily="18" charset="0"/>
                    <a:cs typeface="Times New Roman" panose="02020603050405020304" pitchFamily="18" charset="0"/>
                  </a:rPr>
                  <a:t>Now we have double robustness with just the weights. </a:t>
                </a:r>
              </a:p>
              <a:p>
                <a:pPr marL="0" indent="0">
                  <a:lnSpc>
                    <a:spcPct val="120000"/>
                  </a:lnSpc>
                  <a:buNone/>
                </a:pPr>
                <a:endParaRPr lang="en-US" sz="1600" dirty="0">
                  <a:latin typeface="Cambria Math" panose="02040503050406030204" pitchFamily="18" charset="0"/>
                  <a:cs typeface="Times New Roman" panose="02020603050405020304" pitchFamily="18" charset="0"/>
                </a:endParaRP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endParaRPr lang="en-US" sz="2800" dirty="0">
                  <a:latin typeface="Times New Roman" panose="02020603050405020304" pitchFamily="18" charset="0"/>
                  <a:cs typeface="Times New Roman" panose="02020603050405020304" pitchFamily="18" charset="0"/>
                </a:endParaRPr>
              </a:p>
            </p:txBody>
          </p:sp>
        </mc:Choice>
        <mc:Fallback>
          <p:sp>
            <p:nvSpPr>
              <p:cNvPr id="18" name="Content Placeholder 17">
                <a:extLst>
                  <a:ext uri="{FF2B5EF4-FFF2-40B4-BE49-F238E27FC236}">
                    <a16:creationId xmlns:a16="http://schemas.microsoft.com/office/drawing/2014/main" id="{B16FEBE3-6E2A-468E-AEE4-CF70A3ECE1B6}"/>
                  </a:ext>
                </a:extLst>
              </p:cNvPr>
              <p:cNvSpPr>
                <a:spLocks noGrp="1" noRot="1" noChangeAspect="1" noMove="1" noResize="1" noEditPoints="1" noAdjustHandles="1" noChangeArrowheads="1" noChangeShapeType="1" noTextEdit="1"/>
              </p:cNvSpPr>
              <p:nvPr>
                <p:ph sz="half" idx="1"/>
              </p:nvPr>
            </p:nvSpPr>
            <p:spPr>
              <a:xfrm>
                <a:off x="0" y="427037"/>
                <a:ext cx="12507639" cy="6430963"/>
              </a:xfrm>
              <a:blipFill>
                <a:blip r:embed="rId3"/>
                <a:stretch>
                  <a:fillRect l="-975"/>
                </a:stretch>
              </a:blipFill>
            </p:spPr>
            <p:txBody>
              <a:bodyPr/>
              <a:lstStyle/>
              <a:p>
                <a:r>
                  <a:rPr lang="en-US">
                    <a:noFill/>
                  </a:rPr>
                  <a:t> </a:t>
                </a:r>
              </a:p>
            </p:txBody>
          </p:sp>
        </mc:Fallback>
      </mc:AlternateContent>
      <p:sp>
        <p:nvSpPr>
          <p:cNvPr id="19" name="Rectangle 11">
            <a:extLst>
              <a:ext uri="{FF2B5EF4-FFF2-40B4-BE49-F238E27FC236}">
                <a16:creationId xmlns:a16="http://schemas.microsoft.com/office/drawing/2014/main" id="{923D044D-F84E-44D1-8AFC-2EBAB9F58EDF}"/>
              </a:ext>
            </a:extLst>
          </p:cNvPr>
          <p:cNvSpPr>
            <a:spLocks noChangeArrowheads="1"/>
          </p:cNvSpPr>
          <p:nvPr/>
        </p:nvSpPr>
        <p:spPr bwMode="auto">
          <a:xfrm>
            <a:off x="-1" y="838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3">
            <a:extLst>
              <a:ext uri="{FF2B5EF4-FFF2-40B4-BE49-F238E27FC236}">
                <a16:creationId xmlns:a16="http://schemas.microsoft.com/office/drawing/2014/main" id="{6464E7DD-F8F4-46D6-93A5-48AA328BA1C8}"/>
              </a:ext>
            </a:extLst>
          </p:cNvPr>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404379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RTI Corporate">
  <a:themeElements>
    <a:clrScheme name="RTI Theme Colors">
      <a:dk1>
        <a:srgbClr val="000000"/>
      </a:dk1>
      <a:lt1>
        <a:srgbClr val="FFFFFF"/>
      </a:lt1>
      <a:dk2>
        <a:srgbClr val="000000"/>
      </a:dk2>
      <a:lt2>
        <a:srgbClr val="808080"/>
      </a:lt2>
      <a:accent1>
        <a:srgbClr val="085295"/>
      </a:accent1>
      <a:accent2>
        <a:srgbClr val="D06F1A"/>
      </a:accent2>
      <a:accent3>
        <a:srgbClr val="B1953A"/>
      </a:accent3>
      <a:accent4>
        <a:srgbClr val="FFC525"/>
      </a:accent4>
      <a:accent5>
        <a:srgbClr val="5D9732"/>
      </a:accent5>
      <a:accent6>
        <a:srgbClr val="4F2683"/>
      </a:accent6>
      <a:hlink>
        <a:srgbClr val="0045C7"/>
      </a:hlink>
      <a:folHlink>
        <a:srgbClr val="5D6EC9"/>
      </a:folHlink>
    </a:clrScheme>
    <a:fontScheme name="Custom Design">
      <a:majorFont>
        <a:latin typeface="Arial Narrow"/>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15 RTI Template_eaj.potx" id="{F36C9CB5-03DD-49DE-A2E1-ECD0688EE6F0}" vid="{2E05CADE-BD4F-44D0-94ED-F5F5804852F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440d2437-d853-4db3-bdda-a2b2af628fb2">
      <Terms xmlns="http://schemas.microsoft.com/office/infopath/2007/PartnerControls"/>
    </lcf76f155ced4ddcb4097134ff3c332f>
    <TaxCatchAll xmlns="a09baf1e-45c8-4993-a8ef-9209070ee38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39FFBD129B4424F90691339E55B5A7E" ma:contentTypeVersion="20" ma:contentTypeDescription="Create a new document." ma:contentTypeScope="" ma:versionID="b29d7386760d3ed5692d77b26a8bcca5">
  <xsd:schema xmlns:xsd="http://www.w3.org/2001/XMLSchema" xmlns:xs="http://www.w3.org/2001/XMLSchema" xmlns:p="http://schemas.microsoft.com/office/2006/metadata/properties" xmlns:ns1="http://schemas.microsoft.com/sharepoint/v3" xmlns:ns2="a09baf1e-45c8-4993-a8ef-9209070ee381" xmlns:ns3="440d2437-d853-4db3-bdda-a2b2af628fb2" targetNamespace="http://schemas.microsoft.com/office/2006/metadata/properties" ma:root="true" ma:fieldsID="1d0d142bd0a56e87ada0895bdc35cecf" ns1:_="" ns2:_="" ns3:_="">
    <xsd:import namespace="http://schemas.microsoft.com/sharepoint/v3"/>
    <xsd:import namespace="a09baf1e-45c8-4993-a8ef-9209070ee381"/>
    <xsd:import namespace="440d2437-d853-4db3-bdda-a2b2af628fb2"/>
    <xsd:element name="properties">
      <xsd:complexType>
        <xsd:sequence>
          <xsd:element name="documentManagement">
            <xsd:complexType>
              <xsd:all>
                <xsd:element ref="ns2:SharedWithUsers" minOccurs="0"/>
                <xsd:element ref="ns2:SharedWithDetails" minOccurs="0"/>
                <xsd:element ref="ns1:_ip_UnifiedCompliancePolicyProperties" minOccurs="0"/>
                <xsd:element ref="ns1:_ip_UnifiedCompliancePolicyUIAction" minOccurs="0"/>
                <xsd:element ref="ns3:MediaServiceMetadata" minOccurs="0"/>
                <xsd:element ref="ns3:MediaServiceFastMetadata" minOccurs="0"/>
                <xsd:element ref="ns3:MediaLengthInSeconds"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9baf1e-45c8-4993-a8ef-9209070ee38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309525f-9825-49e9-9d9c-1d74682eb4ab}" ma:internalName="TaxCatchAll" ma:showField="CatchAllData" ma:web="a09baf1e-45c8-4993-a8ef-9209070ee38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40d2437-d853-4db3-bdda-a2b2af628fb2"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5b4420a8-2ab6-4cc0-9a2f-4ec41633a6c1"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ternalName="MediaServiceLocation" ma:readOnly="true">
      <xsd:simpleType>
        <xsd:restriction base="dms:Text"/>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BF341CB-8825-48C0-BF5C-532E00D982A3}">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4f5febe0-14ac-4f16-963b-fc17ffa2fe2a"/>
    <ds:schemaRef ds:uri="http://purl.org/dc/terms/"/>
    <ds:schemaRef ds:uri="dcda1828-1d71-4e9b-9798-841a3c408bcb"/>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7B931848-98FC-4975-9371-C9E06B20AACA}"/>
</file>

<file path=customXml/itemProps3.xml><?xml version="1.0" encoding="utf-8"?>
<ds:datastoreItem xmlns:ds="http://schemas.openxmlformats.org/officeDocument/2006/customXml" ds:itemID="{F476AB21-08CE-4153-ABCF-2198EEDCFD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21211</TotalTime>
  <Words>761</Words>
  <Application>Microsoft Office PowerPoint</Application>
  <PresentationFormat>On-screen Show (4:3)</PresentationFormat>
  <Paragraphs>150</Paragraphs>
  <Slides>11</Slides>
  <Notes>8</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8" baseType="lpstr">
      <vt:lpstr>Arial</vt:lpstr>
      <vt:lpstr>Arial Narrow</vt:lpstr>
      <vt:lpstr>Cambria Math</vt:lpstr>
      <vt:lpstr>Times New Roman</vt:lpstr>
      <vt:lpstr>Wingdings</vt:lpstr>
      <vt:lpstr>1_RTI Corporate</vt:lpstr>
      <vt:lpstr>Equation</vt:lpstr>
      <vt:lpstr>A Discussion of Four Presentations on Some Innovative Contributions of  Dr. Ralph Folsom  </vt:lpstr>
      <vt:lpstr>                           Introduction </vt:lpstr>
      <vt:lpstr>                                    Little</vt:lpstr>
      <vt:lpstr>                                   Datta</vt:lpstr>
      <vt:lpstr>                                    Vaish</vt:lpstr>
      <vt:lpstr>                                        He</vt:lpstr>
      <vt:lpstr>                My Approach  Background</vt:lpstr>
      <vt:lpstr>         My Approach Ignorable Models</vt:lpstr>
      <vt:lpstr>             My Approach – Getting There</vt:lpstr>
      <vt:lpstr>                 My Approach  Finally</vt:lpstr>
      <vt:lpstr>                       Problems, Problems</vt:lpstr>
    </vt:vector>
  </TitlesOfParts>
  <Company>RTI International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Jessup, E. Andrew</dc:creator>
  <cp:lastModifiedBy>Kott, Phillip</cp:lastModifiedBy>
  <cp:revision>310</cp:revision>
  <cp:lastPrinted>2024-07-30T02:32:36Z</cp:lastPrinted>
  <dcterms:created xsi:type="dcterms:W3CDTF">2015-02-27T21:17:36Z</dcterms:created>
  <dcterms:modified xsi:type="dcterms:W3CDTF">2024-08-02T17:07:06Z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0x010100037A3C9123BDE44C8AD50F808F186529</vt:lpwstr>
  </property>
</Properties>
</file>